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4" r:id="rId1"/>
  </p:sldMasterIdLst>
  <p:notesMasterIdLst>
    <p:notesMasterId r:id="rId16"/>
  </p:notesMasterIdLst>
  <p:sldIdLst>
    <p:sldId id="256" r:id="rId2"/>
    <p:sldId id="257" r:id="rId3"/>
    <p:sldId id="263" r:id="rId4"/>
    <p:sldId id="269" r:id="rId5"/>
    <p:sldId id="270" r:id="rId6"/>
    <p:sldId id="267" r:id="rId7"/>
    <p:sldId id="268" r:id="rId8"/>
    <p:sldId id="271" r:id="rId9"/>
    <p:sldId id="265" r:id="rId10"/>
    <p:sldId id="264" r:id="rId11"/>
    <p:sldId id="260" r:id="rId12"/>
    <p:sldId id="261" r:id="rId13"/>
    <p:sldId id="262" r:id="rId14"/>
    <p:sldId id="266"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59" autoAdjust="0"/>
    <p:restoredTop sz="91107" autoAdjust="0"/>
  </p:normalViewPr>
  <p:slideViewPr>
    <p:cSldViewPr snapToGrid="0">
      <p:cViewPr varScale="1">
        <p:scale>
          <a:sx n="65" d="100"/>
          <a:sy n="65" d="100"/>
        </p:scale>
        <p:origin x="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BC51C0-FC8C-498F-863C-C4A40E7C2CDC}" type="datetimeFigureOut">
              <a:rPr lang="pt-BR" smtClean="0"/>
              <a:t>19/05/2026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5FCA87-D898-4944-9F2F-EE86A13CC0D4}" type="slidenum">
              <a:rPr lang="pt-BR" smtClean="0"/>
              <a:t>‹nº›</a:t>
            </a:fld>
            <a:endParaRPr lang="pt-BR"/>
          </a:p>
        </p:txBody>
      </p:sp>
    </p:spTree>
    <p:extLst>
      <p:ext uri="{BB962C8B-B14F-4D97-AF65-F5344CB8AC3E}">
        <p14:creationId xmlns:p14="http://schemas.microsoft.com/office/powerpoint/2010/main" val="2326819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A15FCA87-D898-4944-9F2F-EE86A13CC0D4}" type="slidenum">
              <a:rPr lang="pt-BR" smtClean="0"/>
              <a:t>3</a:t>
            </a:fld>
            <a:endParaRPr lang="pt-BR"/>
          </a:p>
        </p:txBody>
      </p:sp>
    </p:spTree>
    <p:extLst>
      <p:ext uri="{BB962C8B-B14F-4D97-AF65-F5344CB8AC3E}">
        <p14:creationId xmlns:p14="http://schemas.microsoft.com/office/powerpoint/2010/main" val="3641441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b="1" i="1" kern="1200" dirty="0" smtClean="0">
                <a:solidFill>
                  <a:schemeClr val="tx1"/>
                </a:solidFill>
                <a:effectLst/>
                <a:latin typeface="+mn-lt"/>
                <a:ea typeface="+mn-ea"/>
                <a:cs typeface="+mn-cs"/>
              </a:rPr>
              <a:t>COM O PLANO PARA SÓCIO PATROCINADOR (A)</a:t>
            </a:r>
            <a:endParaRPr lang="pt-BR" sz="1200" b="0" i="0" kern="1200" dirty="0" smtClean="0">
              <a:solidFill>
                <a:schemeClr val="tx1"/>
              </a:solidFill>
              <a:effectLst/>
              <a:latin typeface="+mn-lt"/>
              <a:ea typeface="+mn-ea"/>
              <a:cs typeface="+mn-cs"/>
            </a:endParaRPr>
          </a:p>
          <a:p>
            <a:r>
              <a:rPr lang="pt-BR" sz="1200" b="1" i="0" kern="1200" dirty="0" smtClean="0">
                <a:solidFill>
                  <a:schemeClr val="tx1"/>
                </a:solidFill>
                <a:effectLst/>
                <a:latin typeface="+mn-lt"/>
                <a:ea typeface="+mn-ea"/>
                <a:cs typeface="+mn-cs"/>
              </a:rPr>
              <a:t>Este plano é para você que deseja participar apenas como sócio patrocinador (a) não precisa comprar vender e nem divulgar nada necessariamente para ganhar bônus!</a:t>
            </a:r>
            <a:endParaRPr lang="pt-BR" sz="1200" b="0" i="0" kern="1200" dirty="0" smtClean="0">
              <a:solidFill>
                <a:schemeClr val="tx1"/>
              </a:solidFill>
              <a:effectLst/>
              <a:latin typeface="+mn-lt"/>
              <a:ea typeface="+mn-ea"/>
              <a:cs typeface="+mn-cs"/>
            </a:endParaRPr>
          </a:p>
          <a:p>
            <a:endParaRPr lang="pt-BR" dirty="0"/>
          </a:p>
        </p:txBody>
      </p:sp>
      <p:sp>
        <p:nvSpPr>
          <p:cNvPr id="4" name="Espaço Reservado para Número de Slide 3"/>
          <p:cNvSpPr>
            <a:spLocks noGrp="1"/>
          </p:cNvSpPr>
          <p:nvPr>
            <p:ph type="sldNum" sz="quarter" idx="10"/>
          </p:nvPr>
        </p:nvSpPr>
        <p:spPr/>
        <p:txBody>
          <a:bodyPr/>
          <a:lstStyle/>
          <a:p>
            <a:fld id="{A15FCA87-D898-4944-9F2F-EE86A13CC0D4}" type="slidenum">
              <a:rPr lang="pt-BR" smtClean="0"/>
              <a:t>6</a:t>
            </a:fld>
            <a:endParaRPr lang="pt-BR"/>
          </a:p>
        </p:txBody>
      </p:sp>
    </p:spTree>
    <p:extLst>
      <p:ext uri="{BB962C8B-B14F-4D97-AF65-F5344CB8AC3E}">
        <p14:creationId xmlns:p14="http://schemas.microsoft.com/office/powerpoint/2010/main" val="2222826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b="1" dirty="0" smtClean="0"/>
              <a:t>COMO FUNCIONA EM 3 PASSOS;</a:t>
            </a:r>
            <a:endParaRPr lang="pt-BR" b="1" dirty="0"/>
          </a:p>
        </p:txBody>
      </p:sp>
      <p:sp>
        <p:nvSpPr>
          <p:cNvPr id="4" name="Espaço Reservado para Número de Slide 3"/>
          <p:cNvSpPr>
            <a:spLocks noGrp="1"/>
          </p:cNvSpPr>
          <p:nvPr>
            <p:ph type="sldNum" sz="quarter" idx="10"/>
          </p:nvPr>
        </p:nvSpPr>
        <p:spPr/>
        <p:txBody>
          <a:bodyPr/>
          <a:lstStyle/>
          <a:p>
            <a:fld id="{A15FCA87-D898-4944-9F2F-EE86A13CC0D4}" type="slidenum">
              <a:rPr lang="pt-BR" smtClean="0"/>
              <a:t>9</a:t>
            </a:fld>
            <a:endParaRPr lang="pt-BR"/>
          </a:p>
        </p:txBody>
      </p:sp>
    </p:spTree>
    <p:extLst>
      <p:ext uri="{BB962C8B-B14F-4D97-AF65-F5344CB8AC3E}">
        <p14:creationId xmlns:p14="http://schemas.microsoft.com/office/powerpoint/2010/main" val="3277558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A15FCA87-D898-4944-9F2F-EE86A13CC0D4}" type="slidenum">
              <a:rPr lang="pt-BR" smtClean="0"/>
              <a:t>10</a:t>
            </a:fld>
            <a:endParaRPr lang="pt-BR"/>
          </a:p>
        </p:txBody>
      </p:sp>
    </p:spTree>
    <p:extLst>
      <p:ext uri="{BB962C8B-B14F-4D97-AF65-F5344CB8AC3E}">
        <p14:creationId xmlns:p14="http://schemas.microsoft.com/office/powerpoint/2010/main" val="2240161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pt-BR" smtClean="0"/>
              <a:t>Clique para editar o título mestre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014682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5" name="Date Placeholder 4"/>
          <p:cNvSpPr>
            <a:spLocks noGrp="1"/>
          </p:cNvSpPr>
          <p:nvPr>
            <p:ph type="dt" sz="half" idx="10"/>
          </p:nvPr>
        </p:nvSpPr>
        <p:spPr/>
        <p:txBody>
          <a:bodyPr/>
          <a:lstStyle/>
          <a:p>
            <a:fld id="{B61BEF0D-F0BB-DE4B-95CE-6DB70DBA9567}" type="datetimeFigureOut">
              <a:rPr lang="en-US" smtClean="0"/>
              <a:pPr/>
              <a:t>5/19/2026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039179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pt-BR" smtClean="0"/>
              <a:t>Clique para editar o título mestre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4" name="Date Placeholder 3"/>
          <p:cNvSpPr>
            <a:spLocks noGrp="1"/>
          </p:cNvSpPr>
          <p:nvPr>
            <p:ph type="dt" sz="half" idx="10"/>
          </p:nvPr>
        </p:nvSpPr>
        <p:spPr/>
        <p:txBody>
          <a:bodyPr/>
          <a:lstStyle/>
          <a:p>
            <a:fld id="{B61BEF0D-F0BB-DE4B-95CE-6DB70DBA9567}" type="datetimeFigureOut">
              <a:rPr lang="en-US" smtClean="0"/>
              <a:pPr/>
              <a:t>5/19/2026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213945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pt-BR" smtClean="0"/>
              <a:t>Clique para editar o título mestre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pt-BR" smtClean="0"/>
              <a:t>Editar estilos de texto Mestre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4" name="Date Placeholder 3"/>
          <p:cNvSpPr>
            <a:spLocks noGrp="1"/>
          </p:cNvSpPr>
          <p:nvPr>
            <p:ph type="dt" sz="half" idx="10"/>
          </p:nvPr>
        </p:nvSpPr>
        <p:spPr/>
        <p:txBody>
          <a:bodyPr/>
          <a:lstStyle/>
          <a:p>
            <a:fld id="{B61BEF0D-F0BB-DE4B-95CE-6DB70DBA9567}" type="datetimeFigureOut">
              <a:rPr lang="en-US" smtClean="0"/>
              <a:pPr/>
              <a:t>5/19/2026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2853313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Editar estilos de texto Mestre</a:t>
            </a:r>
          </a:p>
        </p:txBody>
      </p:sp>
      <p:sp>
        <p:nvSpPr>
          <p:cNvPr id="4" name="Date Placeholder 3"/>
          <p:cNvSpPr>
            <a:spLocks noGrp="1"/>
          </p:cNvSpPr>
          <p:nvPr>
            <p:ph type="dt" sz="half" idx="10"/>
          </p:nvPr>
        </p:nvSpPr>
        <p:spPr/>
        <p:txBody>
          <a:bodyPr/>
          <a:lstStyle/>
          <a:p>
            <a:fld id="{B61BEF0D-F0BB-DE4B-95CE-6DB70DBA9567}" type="datetimeFigureOut">
              <a:rPr lang="en-US" smtClean="0"/>
              <a:pPr/>
              <a:t>5/19/2026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4177373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pt-BR" smtClean="0"/>
              <a:t>Clique para editar o título mestre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5/19/2026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9250163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unas de Imag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pt-BR" smtClean="0"/>
              <a:t>Clique para editar o título mestre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5/19/2026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3596698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nchor="t" anchorCtr="0"/>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8561226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071214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3"/>
          <p:cNvSpPr>
            <a:spLocks noGrp="1"/>
          </p:cNvSpPr>
          <p:nvPr>
            <p:ph type="dt" sz="half" idx="10"/>
          </p:nvPr>
        </p:nvSpPr>
        <p:spPr/>
        <p:txBody>
          <a:bodyPr/>
          <a:lstStyle/>
          <a:p>
            <a:fld id="{B61BEF0D-F0BB-DE4B-95CE-6DB70DBA9567}" type="datetimeFigureOut">
              <a:rPr lang="en-US" smtClean="0"/>
              <a:pPr/>
              <a:t>5/19/2026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61193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Editar estilos de texto Mestre</a:t>
            </a:r>
          </a:p>
        </p:txBody>
      </p:sp>
      <p:sp>
        <p:nvSpPr>
          <p:cNvPr id="4" name="Date Placeholder 3"/>
          <p:cNvSpPr>
            <a:spLocks noGrp="1"/>
          </p:cNvSpPr>
          <p:nvPr>
            <p:ph type="dt" sz="half" idx="10"/>
          </p:nvPr>
        </p:nvSpPr>
        <p:spPr/>
        <p:txBody>
          <a:bodyPr/>
          <a:lstStyle/>
          <a:p>
            <a:fld id="{B61BEF0D-F0BB-DE4B-95CE-6DB70DBA9567}" type="datetimeFigureOut">
              <a:rPr lang="en-US" smtClean="0"/>
              <a:pPr/>
              <a:t>5/19/2026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574652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5/19/2026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959126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Editar estilos de texto Mestre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5/19/2026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304145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7" name="Date Placeholder 2"/>
          <p:cNvSpPr>
            <a:spLocks noGrp="1"/>
          </p:cNvSpPr>
          <p:nvPr>
            <p:ph type="dt" sz="half" idx="10"/>
          </p:nvPr>
        </p:nvSpPr>
        <p:spPr/>
        <p:txBody>
          <a:bodyPr/>
          <a:lstStyle/>
          <a:p>
            <a:fld id="{B61BEF0D-F0BB-DE4B-95CE-6DB70DBA9567}" type="datetimeFigureOut">
              <a:rPr lang="en-US" smtClean="0"/>
              <a:pPr/>
              <a:t>5/19/2026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554222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pPr/>
              <a:t>5/19/2026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930780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pt-BR" smtClean="0"/>
              <a:t>Clique para editar o título mestre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7" name="Date Placeholder 4"/>
          <p:cNvSpPr>
            <a:spLocks noGrp="1"/>
          </p:cNvSpPr>
          <p:nvPr>
            <p:ph type="dt" sz="half" idx="10"/>
          </p:nvPr>
        </p:nvSpPr>
        <p:spPr/>
        <p:txBody>
          <a:bodyPr/>
          <a:lstStyle/>
          <a:p>
            <a:fld id="{B61BEF0D-F0BB-DE4B-95CE-6DB70DBA9567}" type="datetimeFigureOut">
              <a:rPr lang="en-US" smtClean="0"/>
              <a:pPr/>
              <a:t>5/19/2026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690919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Editar estilos de texto Mestre</a:t>
            </a:r>
          </a:p>
        </p:txBody>
      </p:sp>
      <p:sp>
        <p:nvSpPr>
          <p:cNvPr id="5" name="Date Placeholder 4"/>
          <p:cNvSpPr>
            <a:spLocks noGrp="1"/>
          </p:cNvSpPr>
          <p:nvPr>
            <p:ph type="dt" sz="half" idx="10"/>
          </p:nvPr>
        </p:nvSpPr>
        <p:spPr/>
        <p:txBody>
          <a:bodyPr/>
          <a:lstStyle/>
          <a:p>
            <a:fld id="{B61BEF0D-F0BB-DE4B-95CE-6DB70DBA9567}" type="datetimeFigureOut">
              <a:rPr lang="en-US" smtClean="0"/>
              <a:pPr/>
              <a:t>5/19/2026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687002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pt-BR" smtClean="0"/>
              <a:t>Clique para editar o título mestre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61BEF0D-F0BB-DE4B-95CE-6DB70DBA9567}" type="datetimeFigureOut">
              <a:rPr lang="en-US" smtClean="0"/>
              <a:pPr/>
              <a:t>5/19/2026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061178061"/>
      </p:ext>
    </p:extLst>
  </p:cSld>
  <p:clrMap bg1="dk1" tx1="lt1" bg2="dk2" tx2="lt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 id="214748378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hyperlink" Target="https://gn4d.com.br/mkconsumo.php"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4212" y="1"/>
            <a:ext cx="10358926" cy="1600199"/>
          </a:xfrm>
        </p:spPr>
        <p:txBody>
          <a:bodyPr>
            <a:noAutofit/>
          </a:bodyPr>
          <a:lstStyle/>
          <a:p>
            <a:pPr algn="ctr"/>
            <a:r>
              <a:rPr lang="pt-BR" sz="3600" b="1" i="1" dirty="0" smtClean="0">
                <a:solidFill>
                  <a:schemeClr val="accent3">
                    <a:lumMod val="20000"/>
                    <a:lumOff val="80000"/>
                  </a:schemeClr>
                </a:solidFill>
                <a:effectLst>
                  <a:outerShdw blurRad="38100" dist="38100" dir="2700000" algn="tl">
                    <a:srgbClr val="000000">
                      <a:alpha val="43137"/>
                    </a:srgbClr>
                  </a:outerShdw>
                </a:effectLst>
              </a:rPr>
              <a:t>GN4D </a:t>
            </a:r>
            <a:r>
              <a:rPr lang="pt-BR" sz="3600" b="1" i="1" dirty="0" smtClean="0">
                <a:solidFill>
                  <a:schemeClr val="accent3">
                    <a:lumMod val="20000"/>
                    <a:lumOff val="80000"/>
                  </a:schemeClr>
                </a:solidFill>
                <a:effectLst>
                  <a:outerShdw blurRad="38100" dist="38100" dir="2700000" algn="tl">
                    <a:srgbClr val="000000">
                      <a:alpha val="43137"/>
                    </a:srgbClr>
                  </a:outerShdw>
                </a:effectLst>
              </a:rPr>
              <a:t>PARFUMS</a:t>
            </a:r>
            <a:r>
              <a:rPr lang="pt-BR" sz="3600" b="1" i="1" dirty="0">
                <a:solidFill>
                  <a:schemeClr val="accent3">
                    <a:lumMod val="20000"/>
                    <a:lumOff val="80000"/>
                  </a:schemeClr>
                </a:solidFill>
                <a:effectLst>
                  <a:outerShdw blurRad="38100" dist="38100" dir="2700000" algn="tl">
                    <a:srgbClr val="000000">
                      <a:alpha val="43137"/>
                    </a:srgbClr>
                  </a:outerShdw>
                </a:effectLst>
              </a:rPr>
              <a:t/>
            </a:r>
            <a:br>
              <a:rPr lang="pt-BR" sz="3600" b="1" i="1" dirty="0">
                <a:solidFill>
                  <a:schemeClr val="accent3">
                    <a:lumMod val="20000"/>
                    <a:lumOff val="80000"/>
                  </a:schemeClr>
                </a:solidFill>
                <a:effectLst>
                  <a:outerShdw blurRad="38100" dist="38100" dir="2700000" algn="tl">
                    <a:srgbClr val="000000">
                      <a:alpha val="43137"/>
                    </a:srgbClr>
                  </a:outerShdw>
                </a:effectLst>
              </a:rPr>
            </a:br>
            <a:r>
              <a:rPr lang="pt-BR" sz="1800" b="1" i="1" dirty="0">
                <a:solidFill>
                  <a:schemeClr val="accent3">
                    <a:lumMod val="20000"/>
                    <a:lumOff val="80000"/>
                  </a:schemeClr>
                </a:solidFill>
                <a:effectLst>
                  <a:outerShdw blurRad="38100" dist="38100" dir="2700000" algn="tl">
                    <a:srgbClr val="000000">
                      <a:alpha val="43137"/>
                    </a:srgbClr>
                  </a:outerShdw>
                </a:effectLst>
              </a:rPr>
              <a:t>Grupo de Negócios Na Quarta </a:t>
            </a:r>
            <a:r>
              <a:rPr lang="pt-BR" sz="1800" b="1" i="1" dirty="0" smtClean="0">
                <a:solidFill>
                  <a:schemeClr val="accent3">
                    <a:lumMod val="20000"/>
                    <a:lumOff val="80000"/>
                  </a:schemeClr>
                </a:solidFill>
                <a:effectLst>
                  <a:outerShdw blurRad="38100" dist="38100" dir="2700000" algn="tl">
                    <a:srgbClr val="000000">
                      <a:alpha val="43137"/>
                    </a:srgbClr>
                  </a:outerShdw>
                </a:effectLst>
              </a:rPr>
              <a:t>Dimensão!</a:t>
            </a:r>
            <a:r>
              <a:rPr lang="pt-BR" sz="1800" b="1" i="1" dirty="0">
                <a:solidFill>
                  <a:schemeClr val="accent3">
                    <a:lumMod val="20000"/>
                    <a:lumOff val="80000"/>
                  </a:schemeClr>
                </a:solidFill>
                <a:effectLst>
                  <a:outerShdw blurRad="38100" dist="38100" dir="2700000" algn="tl">
                    <a:srgbClr val="000000">
                      <a:alpha val="43137"/>
                    </a:srgbClr>
                  </a:outerShdw>
                </a:effectLst>
              </a:rPr>
              <a:t/>
            </a:r>
            <a:br>
              <a:rPr lang="pt-BR" sz="1800" b="1" i="1" dirty="0">
                <a:solidFill>
                  <a:schemeClr val="accent3">
                    <a:lumMod val="20000"/>
                    <a:lumOff val="80000"/>
                  </a:schemeClr>
                </a:solidFill>
                <a:effectLst>
                  <a:outerShdw blurRad="38100" dist="38100" dir="2700000" algn="tl">
                    <a:srgbClr val="000000">
                      <a:alpha val="43137"/>
                    </a:srgbClr>
                  </a:outerShdw>
                </a:effectLst>
              </a:rPr>
            </a:br>
            <a:r>
              <a:rPr lang="pt-BR" sz="1800" b="1" i="1" dirty="0" smtClean="0">
                <a:solidFill>
                  <a:schemeClr val="accent3">
                    <a:lumMod val="20000"/>
                    <a:lumOff val="80000"/>
                  </a:schemeClr>
                </a:solidFill>
                <a:effectLst>
                  <a:outerShdw blurRad="38100" dist="38100" dir="2700000" algn="tl">
                    <a:srgbClr val="000000">
                      <a:alpha val="43137"/>
                    </a:srgbClr>
                  </a:outerShdw>
                </a:effectLst>
              </a:rPr>
              <a:t>Um </a:t>
            </a:r>
            <a:r>
              <a:rPr lang="pt-BR" sz="1800" b="1" i="1" dirty="0">
                <a:solidFill>
                  <a:schemeClr val="accent3">
                    <a:lumMod val="20000"/>
                    <a:lumOff val="80000"/>
                  </a:schemeClr>
                </a:solidFill>
                <a:effectLst>
                  <a:outerShdw blurRad="38100" dist="38100" dir="2700000" algn="tl">
                    <a:srgbClr val="000000">
                      <a:alpha val="43137"/>
                    </a:srgbClr>
                  </a:outerShdw>
                </a:effectLst>
              </a:rPr>
              <a:t>projeto </a:t>
            </a:r>
            <a:r>
              <a:rPr lang="pt-BR" sz="1800" b="1" i="1" dirty="0" smtClean="0">
                <a:solidFill>
                  <a:schemeClr val="accent3">
                    <a:lumMod val="20000"/>
                    <a:lumOff val="80000"/>
                  </a:schemeClr>
                </a:solidFill>
                <a:effectLst>
                  <a:outerShdw blurRad="38100" dist="38100" dir="2700000" algn="tl">
                    <a:srgbClr val="000000">
                      <a:alpha val="43137"/>
                    </a:srgbClr>
                  </a:outerShdw>
                </a:effectLst>
              </a:rPr>
              <a:t>com um plano de </a:t>
            </a:r>
            <a:r>
              <a:rPr lang="pt-BR" sz="1800" b="1" i="1" dirty="0">
                <a:solidFill>
                  <a:schemeClr val="accent3">
                    <a:lumMod val="20000"/>
                    <a:lumOff val="80000"/>
                  </a:schemeClr>
                </a:solidFill>
                <a:effectLst>
                  <a:outerShdw blurRad="38100" dist="38100" dir="2700000" algn="tl">
                    <a:srgbClr val="000000">
                      <a:alpha val="43137"/>
                    </a:srgbClr>
                  </a:outerShdw>
                </a:effectLst>
              </a:rPr>
              <a:t>negócios </a:t>
            </a:r>
            <a:r>
              <a:rPr lang="pt-BR" sz="1800" b="1" i="1" dirty="0" smtClean="0">
                <a:solidFill>
                  <a:schemeClr val="accent3">
                    <a:lumMod val="20000"/>
                    <a:lumOff val="80000"/>
                  </a:schemeClr>
                </a:solidFill>
                <a:effectLst>
                  <a:outerShdw blurRad="38100" dist="38100" dir="2700000" algn="tl">
                    <a:srgbClr val="000000">
                      <a:alpha val="43137"/>
                    </a:srgbClr>
                  </a:outerShdw>
                </a:effectLst>
              </a:rPr>
              <a:t>e </a:t>
            </a:r>
            <a:r>
              <a:rPr lang="pt-BR" sz="1800" b="1" i="1" dirty="0">
                <a:solidFill>
                  <a:schemeClr val="accent3">
                    <a:lumMod val="20000"/>
                    <a:lumOff val="80000"/>
                  </a:schemeClr>
                </a:solidFill>
                <a:effectLst>
                  <a:outerShdw blurRad="38100" dist="38100" dir="2700000" algn="tl">
                    <a:srgbClr val="000000">
                      <a:alpha val="43137"/>
                    </a:srgbClr>
                  </a:outerShdw>
                </a:effectLst>
              </a:rPr>
              <a:t>até </a:t>
            </a:r>
            <a:r>
              <a:rPr lang="pt-BR" sz="1800" b="1" i="1" dirty="0" smtClean="0">
                <a:solidFill>
                  <a:schemeClr val="accent3">
                    <a:lumMod val="20000"/>
                    <a:lumOff val="80000"/>
                  </a:schemeClr>
                </a:solidFill>
                <a:effectLst>
                  <a:outerShdw blurRad="38100" dist="38100" dir="2700000" algn="tl">
                    <a:srgbClr val="000000">
                      <a:alpha val="43137"/>
                    </a:srgbClr>
                  </a:outerShdw>
                </a:effectLst>
              </a:rPr>
              <a:t>15 planos </a:t>
            </a:r>
            <a:r>
              <a:rPr lang="pt-BR" sz="1800" b="1" i="1" dirty="0">
                <a:solidFill>
                  <a:schemeClr val="accent3">
                    <a:lumMod val="20000"/>
                    <a:lumOff val="80000"/>
                  </a:schemeClr>
                </a:solidFill>
                <a:effectLst>
                  <a:outerShdw blurRad="38100" dist="38100" dir="2700000" algn="tl">
                    <a:srgbClr val="000000">
                      <a:alpha val="43137"/>
                    </a:srgbClr>
                  </a:outerShdw>
                </a:effectLst>
              </a:rPr>
              <a:t>Integrado com empresas </a:t>
            </a:r>
            <a:r>
              <a:rPr lang="pt-BR" sz="1800" b="1" i="1" dirty="0" smtClean="0">
                <a:solidFill>
                  <a:schemeClr val="accent3">
                    <a:lumMod val="20000"/>
                    <a:lumOff val="80000"/>
                  </a:schemeClr>
                </a:solidFill>
                <a:effectLst>
                  <a:outerShdw blurRad="38100" dist="38100" dir="2700000" algn="tl">
                    <a:srgbClr val="000000">
                      <a:alpha val="43137"/>
                    </a:srgbClr>
                  </a:outerShdw>
                </a:effectLst>
              </a:rPr>
              <a:t>parceira.</a:t>
            </a:r>
            <a:br>
              <a:rPr lang="pt-BR" sz="1800" b="1" i="1" dirty="0" smtClean="0">
                <a:solidFill>
                  <a:schemeClr val="accent3">
                    <a:lumMod val="20000"/>
                    <a:lumOff val="80000"/>
                  </a:schemeClr>
                </a:solidFill>
                <a:effectLst>
                  <a:outerShdw blurRad="38100" dist="38100" dir="2700000" algn="tl">
                    <a:srgbClr val="000000">
                      <a:alpha val="43137"/>
                    </a:srgbClr>
                  </a:outerShdw>
                </a:effectLst>
              </a:rPr>
            </a:br>
            <a:r>
              <a:rPr lang="pt-BR" sz="1800" b="1" i="1" dirty="0" smtClean="0">
                <a:solidFill>
                  <a:schemeClr val="accent3">
                    <a:lumMod val="20000"/>
                    <a:lumOff val="80000"/>
                  </a:schemeClr>
                </a:solidFill>
                <a:effectLst>
                  <a:outerShdw blurRad="38100" dist="38100" dir="2700000" algn="tl">
                    <a:srgbClr val="000000">
                      <a:alpha val="43137"/>
                    </a:srgbClr>
                  </a:outerShdw>
                </a:effectLst>
              </a:rPr>
              <a:t>Talvez </a:t>
            </a:r>
            <a:r>
              <a:rPr lang="pt-BR" sz="1800" b="1" i="1" dirty="0">
                <a:solidFill>
                  <a:schemeClr val="accent3">
                    <a:lumMod val="20000"/>
                    <a:lumOff val="80000"/>
                  </a:schemeClr>
                </a:solidFill>
                <a:effectLst>
                  <a:outerShdw blurRad="38100" dist="38100" dir="2700000" algn="tl">
                    <a:srgbClr val="000000">
                      <a:alpha val="43137"/>
                    </a:srgbClr>
                  </a:outerShdw>
                </a:effectLst>
              </a:rPr>
              <a:t>tenha um ótimo plano pra atender tuas necessidades </a:t>
            </a:r>
            <a:r>
              <a:rPr lang="pt-BR" sz="1800" b="1" i="1" dirty="0" smtClean="0">
                <a:solidFill>
                  <a:schemeClr val="accent3">
                    <a:lumMod val="20000"/>
                    <a:lumOff val="80000"/>
                  </a:schemeClr>
                </a:solidFill>
                <a:effectLst>
                  <a:outerShdw blurRad="38100" dist="38100" dir="2700000" algn="tl">
                    <a:srgbClr val="000000">
                      <a:alpha val="43137"/>
                    </a:srgbClr>
                  </a:outerShdw>
                </a:effectLst>
              </a:rPr>
              <a:t>extra ou extraordinária.</a:t>
            </a:r>
            <a:endParaRPr lang="pt-BR" sz="1800" b="1" i="1" dirty="0">
              <a:solidFill>
                <a:schemeClr val="accent3">
                  <a:lumMod val="20000"/>
                  <a:lumOff val="80000"/>
                </a:schemeClr>
              </a:solidFill>
              <a:effectLst>
                <a:outerShdw blurRad="38100" dist="38100" dir="2700000" algn="tl">
                  <a:srgbClr val="000000">
                    <a:alpha val="43137"/>
                  </a:srgbClr>
                </a:outerShdw>
              </a:effectLst>
            </a:endParaRPr>
          </a:p>
        </p:txBody>
      </p:sp>
      <p:sp>
        <p:nvSpPr>
          <p:cNvPr id="3" name="Subtítulo 2"/>
          <p:cNvSpPr>
            <a:spLocks noGrp="1"/>
          </p:cNvSpPr>
          <p:nvPr>
            <p:ph type="subTitle" idx="1"/>
          </p:nvPr>
        </p:nvSpPr>
        <p:spPr>
          <a:xfrm>
            <a:off x="886265" y="5460643"/>
            <a:ext cx="10297550" cy="743210"/>
          </a:xfrm>
        </p:spPr>
        <p:txBody>
          <a:bodyPr>
            <a:normAutofit fontScale="70000" lnSpcReduction="20000"/>
          </a:bodyPr>
          <a:lstStyle/>
          <a:p>
            <a:r>
              <a:rPr lang="pt-BR" b="1" dirty="0"/>
              <a:t> </a:t>
            </a:r>
            <a:endParaRPr lang="pt-BR" dirty="0"/>
          </a:p>
          <a:p>
            <a:r>
              <a:rPr lang="pt-BR" dirty="0">
                <a:solidFill>
                  <a:srgbClr val="FF5837"/>
                </a:solidFill>
                <a:latin typeface="Raleway"/>
              </a:rPr>
              <a:t/>
            </a:r>
            <a:br>
              <a:rPr lang="pt-BR" dirty="0">
                <a:solidFill>
                  <a:srgbClr val="FF5837"/>
                </a:solidFill>
                <a:latin typeface="Raleway"/>
              </a:rPr>
            </a:br>
            <a:endParaRPr lang="pt-BR" dirty="0"/>
          </a:p>
        </p:txBody>
      </p:sp>
      <p:sp>
        <p:nvSpPr>
          <p:cNvPr id="5" name="Retângulo 4"/>
          <p:cNvSpPr/>
          <p:nvPr/>
        </p:nvSpPr>
        <p:spPr>
          <a:xfrm>
            <a:off x="1017639" y="4841823"/>
            <a:ext cx="10025499" cy="800219"/>
          </a:xfrm>
          <a:prstGeom prst="rect">
            <a:avLst/>
          </a:prstGeom>
        </p:spPr>
        <p:txBody>
          <a:bodyPr wrap="square">
            <a:spAutoFit/>
          </a:bodyPr>
          <a:lstStyle/>
          <a:p>
            <a:pPr algn="ctr"/>
            <a:endParaRPr lang="pt-BR" b="1" dirty="0">
              <a:solidFill>
                <a:srgbClr val="FFFFFF"/>
              </a:solidFill>
              <a:latin typeface="Raleway"/>
            </a:endParaRPr>
          </a:p>
          <a:p>
            <a:pPr algn="ctr"/>
            <a:r>
              <a:rPr lang="pt-BR" sz="2800" dirty="0" smtClean="0">
                <a:solidFill>
                  <a:srgbClr val="FFFFFF"/>
                </a:solidFill>
                <a:latin typeface="Raleway"/>
              </a:rPr>
              <a:t>GN4D</a:t>
            </a:r>
            <a:r>
              <a:rPr lang="pt-BR" sz="2800" dirty="0">
                <a:solidFill>
                  <a:srgbClr val="FFFFFF"/>
                </a:solidFill>
                <a:latin typeface="Raleway"/>
              </a:rPr>
              <a:t> </a:t>
            </a:r>
            <a:r>
              <a:rPr lang="pt-BR" sz="2800" dirty="0" smtClean="0">
                <a:solidFill>
                  <a:srgbClr val="FFFFFF"/>
                </a:solidFill>
                <a:latin typeface="Raleway"/>
              </a:rPr>
              <a:t>PARFUMS</a:t>
            </a:r>
            <a:endParaRPr lang="pt-BR" sz="2800" b="1" i="0" dirty="0" smtClean="0">
              <a:solidFill>
                <a:srgbClr val="FFFFFF"/>
              </a:solidFill>
              <a:effectLst/>
              <a:latin typeface="Raleway"/>
            </a:endParaRPr>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1815" y="1863624"/>
            <a:ext cx="5077145" cy="2978199"/>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290537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4212" y="2038662"/>
            <a:ext cx="5857265" cy="4305866"/>
          </a:xfrm>
        </p:spPr>
        <p:txBody>
          <a:bodyPr>
            <a:normAutofit fontScale="90000"/>
          </a:bodyPr>
          <a:lstStyle/>
          <a:p>
            <a:r>
              <a:rPr lang="pt-BR" sz="3200" dirty="0"/>
              <a:t>COM BÔNUS EM DINHEIRO NAS COMPRAS ALÉM DE </a:t>
            </a:r>
            <a:r>
              <a:rPr lang="pt-BR" sz="3200" dirty="0" smtClean="0"/>
              <a:t>PONTOS COMO BRINDES EXCLUSIVO que serão trocados por dinheiro ou produtos NO </a:t>
            </a:r>
            <a:r>
              <a:rPr lang="pt-BR" sz="3200" dirty="0"/>
              <a:t>PLANO DE </a:t>
            </a:r>
            <a:r>
              <a:rPr lang="pt-BR" sz="3200" dirty="0" smtClean="0"/>
              <a:t>CARREIRA através do sistema de pontuação acumulada que não zera.</a:t>
            </a:r>
            <a:endParaRPr lang="pt-BR" sz="3200" dirty="0"/>
          </a:p>
        </p:txBody>
      </p:sp>
      <p:sp>
        <p:nvSpPr>
          <p:cNvPr id="3" name="Espaço Reservado para Conteúdo 2"/>
          <p:cNvSpPr>
            <a:spLocks noGrp="1"/>
          </p:cNvSpPr>
          <p:nvPr>
            <p:ph idx="1"/>
          </p:nvPr>
        </p:nvSpPr>
        <p:spPr>
          <a:xfrm>
            <a:off x="684212" y="126610"/>
            <a:ext cx="10190114" cy="1912052"/>
          </a:xfrm>
        </p:spPr>
        <p:txBody>
          <a:bodyPr>
            <a:normAutofit fontScale="77500" lnSpcReduction="20000"/>
          </a:bodyPr>
          <a:lstStyle/>
          <a:p>
            <a:pPr algn="ctr"/>
            <a:r>
              <a:rPr lang="pt-BR" sz="3200" b="1" dirty="0">
                <a:solidFill>
                  <a:srgbClr val="FF0000"/>
                </a:solidFill>
                <a:latin typeface="Raleway"/>
              </a:rPr>
              <a:t>TEMOS </a:t>
            </a:r>
            <a:r>
              <a:rPr lang="pt-BR" sz="3200" b="1" dirty="0" smtClean="0">
                <a:solidFill>
                  <a:srgbClr val="FF0000"/>
                </a:solidFill>
                <a:latin typeface="Raleway"/>
              </a:rPr>
              <a:t>10 </a:t>
            </a:r>
            <a:r>
              <a:rPr lang="pt-BR" sz="3200" b="1" dirty="0">
                <a:solidFill>
                  <a:srgbClr val="FF0000"/>
                </a:solidFill>
                <a:latin typeface="Raleway"/>
              </a:rPr>
              <a:t>FORMAS DE </a:t>
            </a:r>
            <a:r>
              <a:rPr lang="pt-BR" sz="3200" b="1" dirty="0" smtClean="0">
                <a:solidFill>
                  <a:srgbClr val="FF0000"/>
                </a:solidFill>
                <a:latin typeface="Raleway"/>
              </a:rPr>
              <a:t>GANHOS CONSTRUÍDO</a:t>
            </a:r>
          </a:p>
          <a:p>
            <a:pPr algn="ctr"/>
            <a:r>
              <a:rPr lang="pt-BR" sz="3600" b="1" dirty="0" smtClean="0">
                <a:solidFill>
                  <a:srgbClr val="FF0000"/>
                </a:solidFill>
                <a:latin typeface="Raleway"/>
              </a:rPr>
              <a:t>Por ti se achar confortável pela linha ascendente e descendente de tua equipe e pelo nosso principal mecanismo de divulgação através do </a:t>
            </a:r>
            <a:r>
              <a:rPr lang="pt-BR" sz="3600" b="1" dirty="0" err="1" smtClean="0">
                <a:solidFill>
                  <a:srgbClr val="FF0000"/>
                </a:solidFill>
                <a:latin typeface="Raleway"/>
              </a:rPr>
              <a:t>MMN,o</a:t>
            </a:r>
            <a:r>
              <a:rPr lang="pt-BR" sz="3600" b="1" dirty="0" smtClean="0">
                <a:solidFill>
                  <a:srgbClr val="FF0000"/>
                </a:solidFill>
                <a:latin typeface="Raleway"/>
              </a:rPr>
              <a:t> boca a boca e a divulgação na internet. </a:t>
            </a:r>
            <a:endParaRPr lang="pt-BR" sz="3600" dirty="0">
              <a:solidFill>
                <a:srgbClr val="FF0000"/>
              </a:solidFill>
              <a:latin typeface="Raleway"/>
            </a:endParaRPr>
          </a:p>
          <a:p>
            <a:pPr lvl="5" algn="ctr"/>
            <a:endParaRPr lang="pt-BR" sz="3000" dirty="0"/>
          </a:p>
        </p:txBody>
      </p:sp>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3524" y="2306445"/>
            <a:ext cx="4868766" cy="3644650"/>
          </a:xfrm>
          <a:prstGeom prst="rect">
            <a:avLst/>
          </a:prstGeom>
        </p:spPr>
      </p:pic>
    </p:spTree>
    <p:extLst>
      <p:ext uri="{BB962C8B-B14F-4D97-AF65-F5344CB8AC3E}">
        <p14:creationId xmlns:p14="http://schemas.microsoft.com/office/powerpoint/2010/main" val="2219405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4212" y="98475"/>
            <a:ext cx="10640280" cy="1659988"/>
          </a:xfrm>
        </p:spPr>
        <p:txBody>
          <a:bodyPr/>
          <a:lstStyle/>
          <a:p>
            <a:pPr algn="ctr"/>
            <a:r>
              <a:rPr lang="pt-BR" b="1" i="1" dirty="0" smtClean="0">
                <a:solidFill>
                  <a:srgbClr val="FFFF00"/>
                </a:solidFill>
              </a:rPr>
              <a:t>NOSSA PROPOSTA </a:t>
            </a:r>
            <a:r>
              <a:rPr lang="pt-BR" b="1" i="1" dirty="0">
                <a:solidFill>
                  <a:srgbClr val="FFFF00"/>
                </a:solidFill>
              </a:rPr>
              <a:t>DE </a:t>
            </a:r>
            <a:r>
              <a:rPr lang="pt-BR" b="1" i="1" dirty="0" smtClean="0">
                <a:solidFill>
                  <a:srgbClr val="FFFF00"/>
                </a:solidFill>
              </a:rPr>
              <a:t>NEGÓCIO</a:t>
            </a:r>
            <a:br>
              <a:rPr lang="pt-BR" b="1" i="1" dirty="0" smtClean="0">
                <a:solidFill>
                  <a:srgbClr val="FFFF00"/>
                </a:solidFill>
              </a:rPr>
            </a:br>
            <a:endParaRPr lang="pt-BR" b="1" i="1" dirty="0">
              <a:solidFill>
                <a:srgbClr val="FFFF00"/>
              </a:solidFill>
            </a:endParaRPr>
          </a:p>
        </p:txBody>
      </p:sp>
      <p:sp>
        <p:nvSpPr>
          <p:cNvPr id="3" name="Espaço Reservado para Conteúdo 2"/>
          <p:cNvSpPr>
            <a:spLocks noGrp="1"/>
          </p:cNvSpPr>
          <p:nvPr>
            <p:ph idx="1"/>
          </p:nvPr>
        </p:nvSpPr>
        <p:spPr>
          <a:xfrm>
            <a:off x="4529796" y="1135626"/>
            <a:ext cx="7526215" cy="5722374"/>
          </a:xfrm>
        </p:spPr>
        <p:txBody>
          <a:bodyPr>
            <a:noAutofit/>
          </a:bodyPr>
          <a:lstStyle/>
          <a:p>
            <a:pPr algn="ctr"/>
            <a:r>
              <a:rPr lang="pt-BR" sz="1800" b="1" dirty="0" smtClean="0"/>
              <a:t>Breve Resumo-O </a:t>
            </a:r>
            <a:r>
              <a:rPr lang="pt-BR" sz="1800" b="1" dirty="0"/>
              <a:t>nosso projeto vem com uma PROPOSTA DE NEGÓCIOS pensando em todos os </a:t>
            </a:r>
            <a:r>
              <a:rPr lang="pt-BR" sz="1800" b="1" dirty="0" err="1"/>
              <a:t>perfis.Quem</a:t>
            </a:r>
            <a:r>
              <a:rPr lang="pt-BR" sz="1800" b="1" dirty="0"/>
              <a:t> gosta de obter </a:t>
            </a:r>
            <a:r>
              <a:rPr lang="pt-BR" sz="1800" b="1" dirty="0" err="1"/>
              <a:t>conhecimento.Quem</a:t>
            </a:r>
            <a:r>
              <a:rPr lang="pt-BR" sz="1800" b="1" dirty="0"/>
              <a:t> precisa anunciar </a:t>
            </a:r>
            <a:r>
              <a:rPr lang="pt-BR" sz="1800" b="1" dirty="0" err="1"/>
              <a:t>projetos.Quem</a:t>
            </a:r>
            <a:r>
              <a:rPr lang="pt-BR" sz="1800" b="1" dirty="0"/>
              <a:t> só consome e de forma inteligente produtos de alimentação </a:t>
            </a:r>
            <a:r>
              <a:rPr lang="pt-BR" sz="1800" b="1" dirty="0" err="1"/>
              <a:t>básica.Quem</a:t>
            </a:r>
            <a:r>
              <a:rPr lang="pt-BR" sz="1800" b="1" dirty="0"/>
              <a:t> só gosta de </a:t>
            </a:r>
            <a:r>
              <a:rPr lang="pt-BR" sz="1800" b="1" dirty="0" err="1"/>
              <a:t>investir!Quem</a:t>
            </a:r>
            <a:r>
              <a:rPr lang="pt-BR" sz="1800" b="1" dirty="0"/>
              <a:t> gosta de vendas e formação de </a:t>
            </a:r>
            <a:r>
              <a:rPr lang="pt-BR" sz="1800" b="1" dirty="0" err="1"/>
              <a:t>Equipe,além</a:t>
            </a:r>
            <a:r>
              <a:rPr lang="pt-BR" sz="1800" b="1" dirty="0"/>
              <a:t> de lucro na venda direta ainda tem bônus de Equipe no Marketing em redes de relacionamento com a venda </a:t>
            </a:r>
            <a:r>
              <a:rPr lang="pt-BR" sz="1800" b="1" dirty="0" err="1"/>
              <a:t>indireta!Quem</a:t>
            </a:r>
            <a:r>
              <a:rPr lang="pt-BR" sz="1800" b="1" dirty="0"/>
              <a:t> apenas gosta de vendas e não deseja desenvolver o Marketing tem no mínimo 100% de Lucro em suas vendas pessoais nas empresas parceira na área de cosméticos, e quem gosta de ganhar dinheiro com produtos digital (e-books)na internet e também de (C</a:t>
            </a:r>
            <a:r>
              <a:rPr lang="pt-BR" sz="1800" b="1" dirty="0">
                <a:hlinkClick r:id="rId2"/>
              </a:rPr>
              <a:t>ASH BA</a:t>
            </a:r>
            <a:r>
              <a:rPr lang="pt-BR" sz="1800" b="1" dirty="0"/>
              <a:t>CK)</a:t>
            </a:r>
            <a:r>
              <a:rPr lang="pt-BR" sz="1800" dirty="0"/>
              <a:t> </a:t>
            </a:r>
            <a:r>
              <a:rPr lang="pt-BR" sz="1800" b="1" dirty="0"/>
              <a:t>dinheiro de volta nos planos MKT consumo e RMB/CESTA BÁSICA REMUNERADA E PERSONALIZADA com o empreendedor associado e dos planos B </a:t>
            </a:r>
            <a:r>
              <a:rPr lang="pt-BR" sz="1800" b="1" dirty="0" err="1"/>
              <a:t>integrado.além</a:t>
            </a:r>
            <a:r>
              <a:rPr lang="pt-BR" sz="1800" b="1" dirty="0"/>
              <a:t> de não menos </a:t>
            </a:r>
            <a:r>
              <a:rPr lang="pt-BR" sz="1800" b="1" dirty="0" err="1"/>
              <a:t>importante,oferecer</a:t>
            </a:r>
            <a:r>
              <a:rPr lang="pt-BR" sz="1800" b="1" dirty="0"/>
              <a:t> educação cristã artística e profissional</a:t>
            </a:r>
            <a:endParaRPr lang="pt-BR" sz="1800" dirty="0">
              <a:solidFill>
                <a:schemeClr val="tx1"/>
              </a:solidFill>
            </a:endParaRPr>
          </a:p>
        </p:txBody>
      </p:sp>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71" y="1903464"/>
            <a:ext cx="4785398" cy="2860265"/>
          </a:xfrm>
          <a:prstGeom prst="rect">
            <a:avLst/>
          </a:prstGeom>
        </p:spPr>
      </p:pic>
    </p:spTree>
    <p:extLst>
      <p:ext uri="{BB962C8B-B14F-4D97-AF65-F5344CB8AC3E}">
        <p14:creationId xmlns:p14="http://schemas.microsoft.com/office/powerpoint/2010/main" val="3572188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6430780" y="2094271"/>
            <a:ext cx="5146930" cy="2372797"/>
          </a:xfrm>
        </p:spPr>
        <p:txBody>
          <a:bodyPr>
            <a:normAutofit fontScale="92500" lnSpcReduction="20000"/>
          </a:bodyPr>
          <a:lstStyle/>
          <a:p>
            <a:pPr marL="0" indent="0" algn="ctr">
              <a:buNone/>
            </a:pPr>
            <a:r>
              <a:rPr lang="pt-BR" sz="2600" b="1" dirty="0" smtClean="0">
                <a:effectLst>
                  <a:outerShdw blurRad="38100" dist="38100" dir="2700000" algn="tl">
                    <a:srgbClr val="000000">
                      <a:alpha val="43137"/>
                    </a:srgbClr>
                  </a:outerShdw>
                </a:effectLst>
              </a:rPr>
              <a:t>Atenção tu que </a:t>
            </a:r>
            <a:r>
              <a:rPr lang="pt-BR" sz="2600" b="1" dirty="0">
                <a:effectLst>
                  <a:outerShdw blurRad="38100" dist="38100" dir="2700000" algn="tl">
                    <a:srgbClr val="000000">
                      <a:alpha val="43137"/>
                    </a:srgbClr>
                  </a:outerShdw>
                </a:effectLst>
              </a:rPr>
              <a:t>gosta de perfumes conhece pessoas que gostam de perfumes e </a:t>
            </a:r>
            <a:r>
              <a:rPr lang="pt-BR" sz="2600" b="1" dirty="0" smtClean="0">
                <a:effectLst>
                  <a:outerShdw blurRad="38100" dist="38100" dir="2700000" algn="tl">
                    <a:srgbClr val="000000">
                      <a:alpha val="43137"/>
                    </a:srgbClr>
                  </a:outerShdw>
                </a:effectLst>
              </a:rPr>
              <a:t>será que tu </a:t>
            </a:r>
            <a:r>
              <a:rPr lang="pt-BR" sz="2600" b="1" dirty="0">
                <a:effectLst>
                  <a:outerShdw blurRad="38100" dist="38100" dir="2700000" algn="tl">
                    <a:srgbClr val="000000">
                      <a:alpha val="43137"/>
                    </a:srgbClr>
                  </a:outerShdw>
                </a:effectLst>
              </a:rPr>
              <a:t>ganha dinheiro comprando o </a:t>
            </a:r>
            <a:r>
              <a:rPr lang="pt-BR" sz="2600" b="1" dirty="0" smtClean="0">
                <a:effectLst>
                  <a:outerShdw blurRad="38100" dist="38100" dir="2700000" algn="tl">
                    <a:srgbClr val="000000">
                      <a:alpha val="43137"/>
                    </a:srgbClr>
                  </a:outerShdw>
                </a:effectLst>
              </a:rPr>
              <a:t>teu </a:t>
            </a:r>
            <a:r>
              <a:rPr lang="pt-BR" sz="2600" b="1" dirty="0">
                <a:effectLst>
                  <a:outerShdw blurRad="38100" dist="38100" dir="2700000" algn="tl">
                    <a:srgbClr val="000000">
                      <a:alpha val="43137"/>
                    </a:srgbClr>
                  </a:outerShdw>
                </a:effectLst>
              </a:rPr>
              <a:t>perfume e </a:t>
            </a:r>
            <a:r>
              <a:rPr lang="pt-BR" sz="2600" b="1" dirty="0" smtClean="0">
                <a:effectLst>
                  <a:outerShdw blurRad="38100" dist="38100" dir="2700000" algn="tl">
                    <a:srgbClr val="000000">
                      <a:alpha val="43137"/>
                    </a:srgbClr>
                  </a:outerShdw>
                </a:effectLst>
              </a:rPr>
              <a:t>se achar confortável indicaria para parentes e amigos</a:t>
            </a:r>
            <a:r>
              <a:rPr lang="pt-BR" sz="2600" b="1" dirty="0" smtClean="0">
                <a:effectLst>
                  <a:outerShdw blurRad="38100" dist="38100" dir="2700000" algn="tl">
                    <a:srgbClr val="000000">
                      <a:alpha val="43137"/>
                    </a:srgbClr>
                  </a:outerShdw>
                </a:effectLst>
              </a:rPr>
              <a:t>?</a:t>
            </a:r>
            <a:endParaRPr lang="pt-BR" sz="2600" b="1" dirty="0" smtClean="0">
              <a:effectLst>
                <a:outerShdw blurRad="38100" dist="38100" dir="2700000" algn="tl">
                  <a:srgbClr val="000000">
                    <a:alpha val="43137"/>
                  </a:srgbClr>
                </a:outerShdw>
              </a:effectLst>
            </a:endParaRPr>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482" y="2094271"/>
            <a:ext cx="5319330" cy="3480619"/>
          </a:xfrm>
          <a:prstGeom prst="rect">
            <a:avLst/>
          </a:prstGeom>
        </p:spPr>
      </p:pic>
      <p:sp>
        <p:nvSpPr>
          <p:cNvPr id="4" name="Título 3"/>
          <p:cNvSpPr>
            <a:spLocks noGrp="1"/>
          </p:cNvSpPr>
          <p:nvPr>
            <p:ph type="title"/>
          </p:nvPr>
        </p:nvSpPr>
        <p:spPr/>
        <p:txBody>
          <a:bodyPr/>
          <a:lstStyle/>
          <a:p>
            <a:pPr algn="ctr"/>
            <a:r>
              <a:rPr lang="pt-BR" sz="3200" b="1" dirty="0" smtClean="0">
                <a:solidFill>
                  <a:srgbClr val="FFFF00"/>
                </a:solidFill>
              </a:rPr>
              <a:t>NOSSO CARRO CHEFE E ELINHA DE FRENTE NO SETOR DE PERFUMARIA FINA E COSMÉTICOS E DERMOCOSMÉTICOS EM GERAL</a:t>
            </a:r>
            <a:endParaRPr lang="pt-BR" sz="3200" b="1" dirty="0">
              <a:solidFill>
                <a:srgbClr val="FFFF00"/>
              </a:solidFill>
            </a:endParaRPr>
          </a:p>
        </p:txBody>
      </p:sp>
    </p:spTree>
    <p:extLst>
      <p:ext uri="{BB962C8B-B14F-4D97-AF65-F5344CB8AC3E}">
        <p14:creationId xmlns:p14="http://schemas.microsoft.com/office/powerpoint/2010/main" val="1382419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4211" y="-1670676"/>
            <a:ext cx="10710619" cy="5711064"/>
          </a:xfrm>
        </p:spPr>
        <p:txBody>
          <a:bodyPr/>
          <a:lstStyle/>
          <a:p>
            <a:pPr algn="ctr"/>
            <a:r>
              <a:rPr lang="pt-BR" b="1" i="1" smtClean="0">
                <a:effectLst>
                  <a:outerShdw blurRad="38100" dist="38100" dir="2700000" algn="tl">
                    <a:srgbClr val="000000">
                      <a:alpha val="43137"/>
                    </a:srgbClr>
                  </a:outerShdw>
                </a:effectLst>
              </a:rPr>
              <a:t>NOSSO PÚBLICO </a:t>
            </a:r>
            <a:r>
              <a:rPr lang="pt-BR" b="1" i="1" dirty="0">
                <a:effectLst>
                  <a:outerShdw blurRad="38100" dist="38100" dir="2700000" algn="tl">
                    <a:srgbClr val="000000">
                      <a:alpha val="43137"/>
                    </a:srgbClr>
                  </a:outerShdw>
                </a:effectLst>
              </a:rPr>
              <a:t>ALVO</a:t>
            </a:r>
            <a:br>
              <a:rPr lang="pt-BR" b="1" i="1" dirty="0">
                <a:effectLst>
                  <a:outerShdw blurRad="38100" dist="38100" dir="2700000" algn="tl">
                    <a:srgbClr val="000000">
                      <a:alpha val="43137"/>
                    </a:srgbClr>
                  </a:outerShdw>
                </a:effectLst>
              </a:rPr>
            </a:br>
            <a:endParaRPr lang="pt-BR" b="1" i="1" dirty="0">
              <a:effectLst>
                <a:outerShdw blurRad="38100" dist="38100" dir="2700000" algn="tl">
                  <a:srgbClr val="000000">
                    <a:alpha val="43137"/>
                  </a:srgbClr>
                </a:outerShdw>
              </a:effectLst>
            </a:endParaRPr>
          </a:p>
        </p:txBody>
      </p:sp>
      <p:sp>
        <p:nvSpPr>
          <p:cNvPr id="3" name="Espaço Reservado para Conteúdo 2"/>
          <p:cNvSpPr>
            <a:spLocks noGrp="1"/>
          </p:cNvSpPr>
          <p:nvPr>
            <p:ph idx="1"/>
          </p:nvPr>
        </p:nvSpPr>
        <p:spPr>
          <a:xfrm>
            <a:off x="196948" y="1184856"/>
            <a:ext cx="6541477" cy="4327302"/>
          </a:xfrm>
        </p:spPr>
        <p:txBody>
          <a:bodyPr>
            <a:normAutofit/>
          </a:bodyPr>
          <a:lstStyle/>
          <a:p>
            <a:pPr algn="ctr"/>
            <a:r>
              <a:rPr lang="pt-BR" sz="2400" b="1" dirty="0" smtClean="0">
                <a:solidFill>
                  <a:schemeClr val="accent3">
                    <a:lumMod val="60000"/>
                    <a:lumOff val="40000"/>
                  </a:schemeClr>
                </a:solidFill>
                <a:effectLst>
                  <a:outerShdw blurRad="38100" dist="38100" dir="2700000" algn="tl">
                    <a:srgbClr val="000000">
                      <a:alpha val="43137"/>
                    </a:srgbClr>
                  </a:outerShdw>
                </a:effectLst>
              </a:rPr>
              <a:t>NOSSO PÚBLICO ALVO</a:t>
            </a:r>
          </a:p>
          <a:p>
            <a:r>
              <a:rPr lang="pt-BR" sz="2400" dirty="0" smtClean="0">
                <a:effectLst>
                  <a:outerShdw blurRad="38100" dist="38100" dir="2700000" algn="tl">
                    <a:srgbClr val="000000">
                      <a:alpha val="43137"/>
                    </a:srgbClr>
                  </a:outerShdw>
                </a:effectLst>
              </a:rPr>
              <a:t>O </a:t>
            </a:r>
            <a:r>
              <a:rPr lang="pt-BR" sz="2400" dirty="0">
                <a:effectLst>
                  <a:outerShdw blurRad="38100" dist="38100" dir="2700000" algn="tl">
                    <a:srgbClr val="000000">
                      <a:alpha val="43137"/>
                    </a:srgbClr>
                  </a:outerShdw>
                </a:effectLst>
              </a:rPr>
              <a:t>Projeto </a:t>
            </a:r>
            <a:r>
              <a:rPr lang="pt-BR" sz="2400" dirty="0" smtClean="0">
                <a:effectLst>
                  <a:outerShdw blurRad="38100" dist="38100" dir="2700000" algn="tl">
                    <a:srgbClr val="000000">
                      <a:alpha val="43137"/>
                    </a:srgbClr>
                  </a:outerShdw>
                </a:effectLst>
              </a:rPr>
              <a:t>GN4D </a:t>
            </a:r>
            <a:r>
              <a:rPr lang="pt-BR" sz="2400" dirty="0" smtClean="0">
                <a:effectLst>
                  <a:outerShdw blurRad="38100" dist="38100" dir="2700000" algn="tl">
                    <a:srgbClr val="000000">
                      <a:alpha val="43137"/>
                    </a:srgbClr>
                  </a:outerShdw>
                </a:effectLst>
              </a:rPr>
              <a:t>PARFUMS </a:t>
            </a:r>
            <a:r>
              <a:rPr lang="pt-BR" sz="2400" dirty="0" smtClean="0">
                <a:effectLst>
                  <a:outerShdw blurRad="38100" dist="38100" dir="2700000" algn="tl">
                    <a:srgbClr val="000000">
                      <a:alpha val="43137"/>
                    </a:srgbClr>
                  </a:outerShdw>
                </a:effectLst>
              </a:rPr>
              <a:t>é </a:t>
            </a:r>
            <a:r>
              <a:rPr lang="pt-BR" sz="2400" dirty="0">
                <a:effectLst>
                  <a:outerShdw blurRad="38100" dist="38100" dir="2700000" algn="tl">
                    <a:srgbClr val="000000">
                      <a:alpha val="43137"/>
                    </a:srgbClr>
                  </a:outerShdw>
                </a:effectLst>
              </a:rPr>
              <a:t>ideal </a:t>
            </a:r>
            <a:r>
              <a:rPr lang="pt-BR" sz="2400" dirty="0" err="1">
                <a:effectLst>
                  <a:outerShdw blurRad="38100" dist="38100" dir="2700000" algn="tl">
                    <a:srgbClr val="000000">
                      <a:alpha val="43137"/>
                    </a:srgbClr>
                  </a:outerShdw>
                </a:effectLst>
              </a:rPr>
              <a:t>para:Pequenas</a:t>
            </a:r>
            <a:r>
              <a:rPr lang="pt-BR" sz="2400" dirty="0">
                <a:effectLst>
                  <a:outerShdw blurRad="38100" dist="38100" dir="2700000" algn="tl">
                    <a:srgbClr val="000000">
                      <a:alpha val="43137"/>
                    </a:srgbClr>
                  </a:outerShdw>
                </a:effectLst>
              </a:rPr>
              <a:t> empresas formais e </a:t>
            </a:r>
            <a:r>
              <a:rPr lang="pt-BR" sz="2400" dirty="0" err="1">
                <a:effectLst>
                  <a:outerShdw blurRad="38100" dist="38100" dir="2700000" algn="tl">
                    <a:srgbClr val="000000">
                      <a:alpha val="43137"/>
                    </a:srgbClr>
                  </a:outerShdw>
                </a:effectLst>
              </a:rPr>
              <a:t>informais,camelôs,autônomos</a:t>
            </a:r>
            <a:r>
              <a:rPr lang="pt-BR" sz="2400" dirty="0">
                <a:effectLst>
                  <a:outerShdw blurRad="38100" dist="38100" dir="2700000" algn="tl">
                    <a:srgbClr val="000000">
                      <a:alpha val="43137"/>
                    </a:srgbClr>
                  </a:outerShdw>
                </a:effectLst>
              </a:rPr>
              <a:t> e pessoas com reais intenções de </a:t>
            </a:r>
            <a:r>
              <a:rPr lang="pt-BR" sz="2400" dirty="0" err="1">
                <a:effectLst>
                  <a:outerShdw blurRad="38100" dist="38100" dir="2700000" algn="tl">
                    <a:srgbClr val="000000">
                      <a:alpha val="43137"/>
                    </a:srgbClr>
                  </a:outerShdw>
                </a:effectLst>
              </a:rPr>
              <a:t>empreender,além</a:t>
            </a:r>
            <a:r>
              <a:rPr lang="pt-BR" sz="2400" dirty="0">
                <a:effectLst>
                  <a:outerShdw blurRad="38100" dist="38100" dir="2700000" algn="tl">
                    <a:srgbClr val="000000">
                      <a:alpha val="43137"/>
                    </a:srgbClr>
                  </a:outerShdw>
                </a:effectLst>
              </a:rPr>
              <a:t> de; Instituições Cristã- Aposentados - Estudantes - Gestantes - Donas de casa - Empregados e Desempregados além do consumidor inteligente gerando excelentes </a:t>
            </a:r>
            <a:r>
              <a:rPr lang="pt-BR" sz="2400" dirty="0" smtClean="0">
                <a:effectLst>
                  <a:outerShdw blurRad="38100" dist="38100" dir="2700000" algn="tl">
                    <a:srgbClr val="000000">
                      <a:alpha val="43137"/>
                    </a:srgbClr>
                  </a:outerShdw>
                </a:effectLst>
              </a:rPr>
              <a:t>ganhos nas compras.</a:t>
            </a:r>
            <a:endParaRPr lang="pt-BR" sz="2400" dirty="0">
              <a:effectLst>
                <a:outerShdw blurRad="38100" dist="38100" dir="2700000" algn="tl">
                  <a:srgbClr val="000000">
                    <a:alpha val="43137"/>
                  </a:srgbClr>
                </a:outerShdw>
              </a:effectLst>
            </a:endParaRPr>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425" y="1184856"/>
            <a:ext cx="5281510" cy="4213054"/>
          </a:xfrm>
          <a:prstGeom prst="rect">
            <a:avLst/>
          </a:prstGeom>
        </p:spPr>
      </p:pic>
    </p:spTree>
    <p:extLst>
      <p:ext uri="{BB962C8B-B14F-4D97-AF65-F5344CB8AC3E}">
        <p14:creationId xmlns:p14="http://schemas.microsoft.com/office/powerpoint/2010/main" val="3796979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164428" y="771525"/>
            <a:ext cx="7027571" cy="5222874"/>
          </a:xfrm>
        </p:spPr>
        <p:txBody>
          <a:bodyPr>
            <a:normAutofit/>
          </a:bodyPr>
          <a:lstStyle/>
          <a:p>
            <a:pPr algn="ctr"/>
            <a:r>
              <a:rPr lang="pt-BR" sz="3600" b="1" dirty="0">
                <a:solidFill>
                  <a:srgbClr val="FFFF00"/>
                </a:solidFill>
                <a:effectLst>
                  <a:outerShdw blurRad="38100" dist="38100" dir="2700000" algn="tl">
                    <a:srgbClr val="000000">
                      <a:alpha val="43137"/>
                    </a:srgbClr>
                  </a:outerShdw>
                </a:effectLst>
              </a:rPr>
              <a:t>Pronto o que podemos fazer para fecharmos agora</a:t>
            </a:r>
            <a:r>
              <a:rPr lang="pt-BR" sz="3600" b="1" dirty="0" smtClean="0">
                <a:solidFill>
                  <a:srgbClr val="FFFF00"/>
                </a:solidFill>
                <a:effectLst>
                  <a:outerShdw blurRad="38100" dist="38100" dir="2700000" algn="tl">
                    <a:srgbClr val="000000">
                      <a:alpha val="43137"/>
                    </a:srgbClr>
                  </a:outerShdw>
                </a:effectLst>
              </a:rPr>
              <a:t>?</a:t>
            </a:r>
            <a:br>
              <a:rPr lang="pt-BR" sz="3600" b="1" dirty="0" smtClean="0">
                <a:solidFill>
                  <a:srgbClr val="FFFF00"/>
                </a:solidFill>
                <a:effectLst>
                  <a:outerShdw blurRad="38100" dist="38100" dir="2700000" algn="tl">
                    <a:srgbClr val="000000">
                      <a:alpha val="43137"/>
                    </a:srgbClr>
                  </a:outerShdw>
                </a:effectLst>
              </a:rPr>
            </a:br>
            <a:r>
              <a:rPr lang="pt-BR" sz="3600" b="1" dirty="0">
                <a:solidFill>
                  <a:srgbClr val="FFFF00"/>
                </a:solidFill>
                <a:effectLst>
                  <a:outerShdw blurRad="38100" dist="38100" dir="2700000" algn="tl">
                    <a:srgbClr val="000000">
                      <a:alpha val="43137"/>
                    </a:srgbClr>
                  </a:outerShdw>
                </a:effectLst>
              </a:rPr>
              <a:t/>
            </a:r>
            <a:br>
              <a:rPr lang="pt-BR" sz="3600" b="1" dirty="0">
                <a:solidFill>
                  <a:srgbClr val="FFFF00"/>
                </a:solidFill>
                <a:effectLst>
                  <a:outerShdw blurRad="38100" dist="38100" dir="2700000" algn="tl">
                    <a:srgbClr val="000000">
                      <a:alpha val="43137"/>
                    </a:srgbClr>
                  </a:outerShdw>
                </a:effectLst>
              </a:rPr>
            </a:br>
            <a:r>
              <a:rPr lang="pt-BR" sz="2200" b="1" dirty="0" smtClean="0">
                <a:solidFill>
                  <a:schemeClr val="tx1"/>
                </a:solidFill>
              </a:rPr>
              <a:t>PROCURE A PESSOA QUE TE CONVIDOU OU UM DOS NOSSOS ADMINISTRADORES PARA O </a:t>
            </a:r>
            <a:r>
              <a:rPr lang="pt-BR" sz="2200" b="1" smtClean="0">
                <a:solidFill>
                  <a:schemeClr val="tx1"/>
                </a:solidFill>
              </a:rPr>
              <a:t>ACOMPANHAMENTO E</a:t>
            </a:r>
            <a:br>
              <a:rPr lang="pt-BR" sz="2200" b="1" smtClean="0">
                <a:solidFill>
                  <a:schemeClr val="tx1"/>
                </a:solidFill>
              </a:rPr>
            </a:br>
            <a:r>
              <a:rPr lang="pt-BR" sz="2200" b="1" smtClean="0">
                <a:solidFill>
                  <a:schemeClr val="tx1"/>
                </a:solidFill>
              </a:rPr>
              <a:t> </a:t>
            </a:r>
            <a:r>
              <a:rPr lang="pt-BR" sz="2200" b="1" dirty="0" smtClean="0">
                <a:solidFill>
                  <a:schemeClr val="tx1"/>
                </a:solidFill>
              </a:rPr>
              <a:t>“SEJA BEM VINDO”</a:t>
            </a:r>
            <a:endParaRPr lang="pt-BR" sz="2200" b="1" dirty="0">
              <a:solidFill>
                <a:schemeClr val="tx1"/>
              </a:solidFill>
            </a:endParaRPr>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576" y="942558"/>
            <a:ext cx="5087155" cy="4116139"/>
          </a:xfrm>
          <a:prstGeom prst="rect">
            <a:avLst/>
          </a:prstGeom>
        </p:spPr>
      </p:pic>
    </p:spTree>
    <p:extLst>
      <p:ext uri="{BB962C8B-B14F-4D97-AF65-F5344CB8AC3E}">
        <p14:creationId xmlns:p14="http://schemas.microsoft.com/office/powerpoint/2010/main" val="1098324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95754" y="309491"/>
            <a:ext cx="10297550" cy="1957191"/>
          </a:xfrm>
        </p:spPr>
        <p:txBody>
          <a:bodyPr>
            <a:normAutofit/>
          </a:bodyPr>
          <a:lstStyle/>
          <a:p>
            <a:r>
              <a:rPr lang="pt-BR" sz="3200" b="1" dirty="0" smtClean="0">
                <a:solidFill>
                  <a:srgbClr val="FF0000"/>
                </a:solidFill>
                <a:effectLst>
                  <a:outerShdw blurRad="38100" dist="38100" dir="2700000" algn="tl">
                    <a:srgbClr val="000000">
                      <a:alpha val="43137"/>
                    </a:srgbClr>
                  </a:outerShdw>
                </a:effectLst>
              </a:rPr>
              <a:t>COMECE </a:t>
            </a:r>
            <a:r>
              <a:rPr lang="pt-BR" sz="3200" b="1" dirty="0">
                <a:solidFill>
                  <a:srgbClr val="FF0000"/>
                </a:solidFill>
                <a:effectLst>
                  <a:outerShdw blurRad="38100" dist="38100" dir="2700000" algn="tl">
                    <a:srgbClr val="000000">
                      <a:alpha val="43137"/>
                    </a:srgbClr>
                  </a:outerShdw>
                </a:effectLst>
              </a:rPr>
              <a:t>AGORA MESMO </a:t>
            </a:r>
            <a:r>
              <a:rPr lang="pt-BR" sz="3200" b="1" dirty="0" smtClean="0">
                <a:solidFill>
                  <a:srgbClr val="FF0000"/>
                </a:solidFill>
                <a:effectLst>
                  <a:outerShdw blurRad="38100" dist="38100" dir="2700000" algn="tl">
                    <a:srgbClr val="000000">
                      <a:alpha val="43137"/>
                    </a:srgbClr>
                  </a:outerShdw>
                </a:effectLst>
              </a:rPr>
              <a:t>NÃO TEM </a:t>
            </a:r>
            <a:r>
              <a:rPr lang="pt-BR" sz="3200" b="1" dirty="0">
                <a:solidFill>
                  <a:srgbClr val="FF0000"/>
                </a:solidFill>
                <a:effectLst>
                  <a:outerShdw blurRad="38100" dist="38100" dir="2700000" algn="tl">
                    <a:srgbClr val="000000">
                      <a:alpha val="43137"/>
                    </a:srgbClr>
                  </a:outerShdw>
                </a:effectLst>
              </a:rPr>
              <a:t>KIT INICIAL</a:t>
            </a:r>
            <a:r>
              <a:rPr lang="pt-BR" sz="3200" dirty="0">
                <a:solidFill>
                  <a:srgbClr val="FF0000"/>
                </a:solidFill>
              </a:rPr>
              <a:t/>
            </a:r>
            <a:br>
              <a:rPr lang="pt-BR" sz="3200" dirty="0">
                <a:solidFill>
                  <a:srgbClr val="FF0000"/>
                </a:solidFill>
              </a:rPr>
            </a:br>
            <a:endParaRPr lang="pt-BR" sz="3200" dirty="0">
              <a:solidFill>
                <a:srgbClr val="FF0000"/>
              </a:solidFill>
            </a:endParaRPr>
          </a:p>
        </p:txBody>
      </p:sp>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5486" y="1574618"/>
            <a:ext cx="5307863" cy="41330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etângulo 5"/>
          <p:cNvSpPr/>
          <p:nvPr/>
        </p:nvSpPr>
        <p:spPr>
          <a:xfrm flipH="1">
            <a:off x="6015036" y="971550"/>
            <a:ext cx="5829955" cy="5262979"/>
          </a:xfrm>
          <a:prstGeom prst="rect">
            <a:avLst/>
          </a:prstGeom>
        </p:spPr>
        <p:txBody>
          <a:bodyPr wrap="square">
            <a:spAutoFit/>
          </a:bodyPr>
          <a:lstStyle/>
          <a:p>
            <a:pPr algn="ctr"/>
            <a:r>
              <a:rPr lang="pt-BR" sz="3200" b="1" i="1" dirty="0" smtClean="0">
                <a:latin typeface="Raleway"/>
              </a:rPr>
              <a:t>Temos planos com a penas $r1 de adesão e um </a:t>
            </a:r>
            <a:r>
              <a:rPr lang="pt-BR" sz="3200" b="1" i="1" dirty="0">
                <a:latin typeface="Raleway"/>
              </a:rPr>
              <a:t>perfume </a:t>
            </a:r>
            <a:r>
              <a:rPr lang="pt-BR" sz="3200" b="1" i="1" dirty="0" smtClean="0">
                <a:latin typeface="Raleway"/>
              </a:rPr>
              <a:t>a partir da versão 17 ml e a opção na compra da cesta básica remunerada e personalizada no </a:t>
            </a:r>
            <a:r>
              <a:rPr lang="pt-BR" sz="3200" b="1" i="1" dirty="0" err="1" smtClean="0">
                <a:latin typeface="Raleway"/>
              </a:rPr>
              <a:t>mês,ou</a:t>
            </a:r>
            <a:r>
              <a:rPr lang="pt-BR" sz="3200" b="1" i="1" dirty="0" smtClean="0">
                <a:latin typeface="Raleway"/>
              </a:rPr>
              <a:t> qualquer plano B </a:t>
            </a:r>
            <a:r>
              <a:rPr lang="pt-BR" sz="3200" b="1" i="1" dirty="0" err="1" smtClean="0">
                <a:latin typeface="Raleway"/>
              </a:rPr>
              <a:t>escoliho</a:t>
            </a:r>
            <a:r>
              <a:rPr lang="pt-BR" sz="3200" b="1" i="1" dirty="0">
                <a:latin typeface="Raleway"/>
              </a:rPr>
              <a:t>;</a:t>
            </a:r>
            <a:endParaRPr lang="pt-BR" sz="3200" b="1" i="1" dirty="0" smtClean="0">
              <a:solidFill>
                <a:schemeClr val="bg1"/>
              </a:solidFill>
              <a:latin typeface="Raleway"/>
            </a:endParaRPr>
          </a:p>
          <a:p>
            <a:pPr algn="ctr"/>
            <a:r>
              <a:rPr lang="pt-BR" sz="2800" dirty="0">
                <a:solidFill>
                  <a:srgbClr val="FFFF00"/>
                </a:solidFill>
                <a:effectLst>
                  <a:outerShdw blurRad="38100" dist="38100" dir="2700000" algn="tl">
                    <a:srgbClr val="000000">
                      <a:alpha val="43137"/>
                    </a:srgbClr>
                  </a:outerShdw>
                </a:effectLst>
                <a:latin typeface="Raleway"/>
              </a:rPr>
              <a:t>No </a:t>
            </a:r>
            <a:r>
              <a:rPr lang="pt-BR" sz="2800" dirty="0" smtClean="0">
                <a:solidFill>
                  <a:srgbClr val="FFFF00"/>
                </a:solidFill>
                <a:effectLst>
                  <a:outerShdw blurRad="38100" dist="38100" dir="2700000" algn="tl">
                    <a:srgbClr val="000000">
                      <a:alpha val="43137"/>
                    </a:srgbClr>
                  </a:outerShdw>
                </a:effectLst>
                <a:latin typeface="Raleway"/>
              </a:rPr>
              <a:t>nosso </a:t>
            </a:r>
            <a:r>
              <a:rPr lang="pt-BR" sz="2800" dirty="0">
                <a:solidFill>
                  <a:srgbClr val="FFFF00"/>
                </a:solidFill>
                <a:effectLst>
                  <a:outerShdw blurRad="38100" dist="38100" dir="2700000" algn="tl">
                    <a:srgbClr val="000000">
                      <a:alpha val="43137"/>
                    </a:srgbClr>
                  </a:outerShdw>
                </a:effectLst>
                <a:latin typeface="Raleway"/>
              </a:rPr>
              <a:t>projeto o próprio cliente ganha comissão pelos valores </a:t>
            </a:r>
            <a:r>
              <a:rPr lang="pt-BR" sz="2800" dirty="0" smtClean="0">
                <a:solidFill>
                  <a:srgbClr val="FFFF00"/>
                </a:solidFill>
                <a:effectLst>
                  <a:outerShdw blurRad="38100" dist="38100" dir="2700000" algn="tl">
                    <a:srgbClr val="000000">
                      <a:alpha val="43137"/>
                    </a:srgbClr>
                  </a:outerShdw>
                </a:effectLst>
                <a:latin typeface="Raleway"/>
              </a:rPr>
              <a:t>pagos e a </a:t>
            </a:r>
            <a:r>
              <a:rPr lang="pt-BR" sz="2800" dirty="0">
                <a:solidFill>
                  <a:srgbClr val="FFFF00"/>
                </a:solidFill>
                <a:effectLst>
                  <a:outerShdw blurRad="38100" dist="38100" dir="2700000" algn="tl">
                    <a:srgbClr val="000000">
                      <a:alpha val="43137"/>
                    </a:srgbClr>
                  </a:outerShdw>
                </a:effectLst>
                <a:latin typeface="Raleway"/>
              </a:rPr>
              <a:t>comissão em níveis se </a:t>
            </a:r>
            <a:r>
              <a:rPr lang="pt-BR" sz="2800" dirty="0" smtClean="0">
                <a:solidFill>
                  <a:srgbClr val="FFFF00"/>
                </a:solidFill>
                <a:effectLst>
                  <a:outerShdw blurRad="38100" dist="38100" dir="2700000" algn="tl">
                    <a:srgbClr val="000000">
                      <a:alpha val="43137"/>
                    </a:srgbClr>
                  </a:outerShdw>
                </a:effectLst>
                <a:latin typeface="Raleway"/>
              </a:rPr>
              <a:t>inicia </a:t>
            </a:r>
            <a:r>
              <a:rPr lang="pt-BR" sz="2800" dirty="0">
                <a:solidFill>
                  <a:srgbClr val="FFFF00"/>
                </a:solidFill>
                <a:effectLst>
                  <a:outerShdw blurRad="38100" dist="38100" dir="2700000" algn="tl">
                    <a:srgbClr val="000000">
                      <a:alpha val="43137"/>
                    </a:srgbClr>
                  </a:outerShdw>
                </a:effectLst>
                <a:latin typeface="Raleway"/>
              </a:rPr>
              <a:t>pelo próprio cliente.</a:t>
            </a:r>
            <a:endParaRPr lang="pt-BR" sz="2800" b="0" i="0" dirty="0">
              <a:solidFill>
                <a:srgbClr val="FFFF00"/>
              </a:solidFill>
              <a:effectLst>
                <a:outerShdw blurRad="38100" dist="38100" dir="2700000" algn="tl">
                  <a:srgbClr val="000000">
                    <a:alpha val="43137"/>
                  </a:srgbClr>
                </a:outerShdw>
              </a:effectLst>
              <a:latin typeface="Raleway"/>
            </a:endParaRPr>
          </a:p>
        </p:txBody>
      </p:sp>
    </p:spTree>
    <p:extLst>
      <p:ext uri="{BB962C8B-B14F-4D97-AF65-F5344CB8AC3E}">
        <p14:creationId xmlns:p14="http://schemas.microsoft.com/office/powerpoint/2010/main" val="1001890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3"/>
          <a:stretch>
            <a:fillRect/>
          </a:stretch>
        </p:blipFill>
        <p:spPr>
          <a:xfrm>
            <a:off x="114300" y="2381107"/>
            <a:ext cx="4811661" cy="3252777"/>
          </a:xfrm>
          <a:prstGeom prst="rect">
            <a:avLst/>
          </a:prstGeom>
        </p:spPr>
      </p:pic>
      <p:sp>
        <p:nvSpPr>
          <p:cNvPr id="2" name="Título 1"/>
          <p:cNvSpPr>
            <a:spLocks noGrp="1"/>
          </p:cNvSpPr>
          <p:nvPr>
            <p:ph type="title"/>
          </p:nvPr>
        </p:nvSpPr>
        <p:spPr>
          <a:xfrm>
            <a:off x="684212" y="663677"/>
            <a:ext cx="10851296" cy="353962"/>
          </a:xfrm>
        </p:spPr>
        <p:txBody>
          <a:bodyPr>
            <a:normAutofit fontScale="90000"/>
          </a:bodyPr>
          <a:lstStyle/>
          <a:p>
            <a:pPr algn="ctr"/>
            <a:r>
              <a:rPr lang="pt-BR" sz="2000" b="1" i="1" u="sng" dirty="0" smtClean="0"/>
              <a:t>COM APENAS R$1,00 DE </a:t>
            </a:r>
            <a:r>
              <a:rPr lang="pt-BR" sz="2000" b="1" i="1" u="sng" dirty="0"/>
              <a:t>ADESÃO E ATIVAÇÃO </a:t>
            </a:r>
            <a:r>
              <a:rPr lang="pt-BR" sz="2000" b="1" i="1" u="sng" dirty="0" smtClean="0"/>
              <a:t>PARA A MANUTENÇÃO MENSAL </a:t>
            </a:r>
            <a:endParaRPr lang="pt-BR" sz="2000" b="1" i="1" u="sng" dirty="0"/>
          </a:p>
        </p:txBody>
      </p:sp>
      <p:sp>
        <p:nvSpPr>
          <p:cNvPr id="5" name="Retângulo 4"/>
          <p:cNvSpPr/>
          <p:nvPr/>
        </p:nvSpPr>
        <p:spPr>
          <a:xfrm>
            <a:off x="5125792" y="1683189"/>
            <a:ext cx="6581105" cy="4401205"/>
          </a:xfrm>
          <a:prstGeom prst="rect">
            <a:avLst/>
          </a:prstGeom>
        </p:spPr>
        <p:txBody>
          <a:bodyPr wrap="square">
            <a:spAutoFit/>
          </a:bodyPr>
          <a:lstStyle/>
          <a:p>
            <a:r>
              <a:rPr lang="pt-BR" sz="2800" dirty="0" smtClean="0">
                <a:solidFill>
                  <a:srgbClr val="FFFF00"/>
                </a:solidFill>
                <a:effectLst>
                  <a:outerShdw blurRad="38100" dist="38100" dir="2700000" algn="tl">
                    <a:srgbClr val="000000">
                      <a:alpha val="43137"/>
                    </a:srgbClr>
                  </a:outerShdw>
                </a:effectLst>
              </a:rPr>
              <a:t>E com </a:t>
            </a:r>
            <a:r>
              <a:rPr lang="pt-BR" sz="2800" dirty="0">
                <a:solidFill>
                  <a:srgbClr val="FFFF00"/>
                </a:solidFill>
                <a:effectLst>
                  <a:outerShdw blurRad="38100" dist="38100" dir="2700000" algn="tl">
                    <a:srgbClr val="000000">
                      <a:alpha val="43137"/>
                    </a:srgbClr>
                  </a:outerShdw>
                </a:effectLst>
              </a:rPr>
              <a:t>direito </a:t>
            </a:r>
            <a:r>
              <a:rPr lang="pt-BR" sz="2800" dirty="0" smtClean="0">
                <a:solidFill>
                  <a:srgbClr val="FFFF00"/>
                </a:solidFill>
                <a:effectLst>
                  <a:outerShdw blurRad="38100" dist="38100" dir="2700000" algn="tl">
                    <a:srgbClr val="000000">
                      <a:alpha val="43137"/>
                    </a:srgbClr>
                  </a:outerShdw>
                </a:effectLst>
              </a:rPr>
              <a:t>aos descontos </a:t>
            </a:r>
            <a:r>
              <a:rPr lang="pt-BR" sz="2800" dirty="0" smtClean="0">
                <a:solidFill>
                  <a:srgbClr val="FFFF00"/>
                </a:solidFill>
                <a:effectLst>
                  <a:outerShdw blurRad="38100" dist="38100" dir="2700000" algn="tl">
                    <a:srgbClr val="000000">
                      <a:alpha val="43137"/>
                    </a:srgbClr>
                  </a:outerShdw>
                </a:effectLst>
              </a:rPr>
              <a:t>AGRESSIVO E </a:t>
            </a:r>
            <a:r>
              <a:rPr lang="pt-BR" sz="2800" dirty="0" smtClean="0">
                <a:solidFill>
                  <a:srgbClr val="FFFF00"/>
                </a:solidFill>
                <a:effectLst>
                  <a:outerShdw blurRad="38100" dist="38100" dir="2700000" algn="tl">
                    <a:srgbClr val="000000">
                      <a:alpha val="43137"/>
                    </a:srgbClr>
                  </a:outerShdw>
                </a:effectLst>
              </a:rPr>
              <a:t>LUCRATIVO de </a:t>
            </a:r>
            <a:r>
              <a:rPr lang="pt-BR" sz="2800" dirty="0" err="1" smtClean="0">
                <a:solidFill>
                  <a:srgbClr val="FFFF00"/>
                </a:solidFill>
                <a:effectLst>
                  <a:outerShdw blurRad="38100" dist="38100" dir="2700000" algn="tl">
                    <a:srgbClr val="000000">
                      <a:alpha val="43137"/>
                    </a:srgbClr>
                  </a:outerShdw>
                </a:effectLst>
              </a:rPr>
              <a:t>DE</a:t>
            </a:r>
            <a:r>
              <a:rPr lang="pt-BR" sz="2800" dirty="0" smtClean="0">
                <a:solidFill>
                  <a:srgbClr val="FFFF00"/>
                </a:solidFill>
                <a:effectLst>
                  <a:outerShdw blurRad="38100" dist="38100" dir="2700000" algn="tl">
                    <a:srgbClr val="000000">
                      <a:alpha val="43137"/>
                    </a:srgbClr>
                  </a:outerShdw>
                </a:effectLst>
              </a:rPr>
              <a:t> 10% ATÉ 50</a:t>
            </a:r>
            <a:r>
              <a:rPr lang="pt-BR" sz="2800" dirty="0">
                <a:solidFill>
                  <a:srgbClr val="FFFF00"/>
                </a:solidFill>
                <a:effectLst>
                  <a:outerShdw blurRad="38100" dist="38100" dir="2700000" algn="tl">
                    <a:srgbClr val="000000">
                      <a:alpha val="43137"/>
                    </a:srgbClr>
                  </a:outerShdw>
                </a:effectLst>
              </a:rPr>
              <a:t>% </a:t>
            </a:r>
            <a:r>
              <a:rPr lang="pt-BR" sz="2800" dirty="0" smtClean="0">
                <a:solidFill>
                  <a:srgbClr val="FFFF00"/>
                </a:solidFill>
                <a:effectLst>
                  <a:outerShdw blurRad="38100" dist="38100" dir="2700000" algn="tl">
                    <a:srgbClr val="000000">
                      <a:alpha val="43137"/>
                    </a:srgbClr>
                  </a:outerShdw>
                </a:effectLst>
              </a:rPr>
              <a:t>na seção de cosméticos e a </a:t>
            </a:r>
            <a:r>
              <a:rPr lang="pt-BR" sz="2800" dirty="0">
                <a:solidFill>
                  <a:srgbClr val="FFFF00"/>
                </a:solidFill>
                <a:effectLst>
                  <a:outerShdw blurRad="38100" dist="38100" dir="2700000" algn="tl">
                    <a:srgbClr val="000000">
                      <a:alpha val="43137"/>
                    </a:srgbClr>
                  </a:outerShdw>
                </a:effectLst>
              </a:rPr>
              <a:t>opção de revenda com lucro sugerido </a:t>
            </a:r>
            <a:r>
              <a:rPr lang="pt-BR" sz="2800" dirty="0" smtClean="0">
                <a:solidFill>
                  <a:srgbClr val="FFFF00"/>
                </a:solidFill>
                <a:effectLst>
                  <a:outerShdw blurRad="38100" dist="38100" dir="2700000" algn="tl">
                    <a:srgbClr val="000000">
                      <a:alpha val="43137"/>
                    </a:srgbClr>
                  </a:outerShdw>
                </a:effectLst>
              </a:rPr>
              <a:t>no mínimo </a:t>
            </a:r>
            <a:r>
              <a:rPr lang="pt-BR" sz="2800" dirty="0" smtClean="0">
                <a:solidFill>
                  <a:srgbClr val="FFFF00"/>
                </a:solidFill>
                <a:effectLst>
                  <a:outerShdw blurRad="38100" dist="38100" dir="2700000" algn="tl">
                    <a:srgbClr val="000000">
                      <a:alpha val="43137"/>
                    </a:srgbClr>
                  </a:outerShdw>
                </a:effectLst>
              </a:rPr>
              <a:t>de100%,além </a:t>
            </a:r>
            <a:r>
              <a:rPr lang="pt-BR" sz="2800" dirty="0">
                <a:solidFill>
                  <a:srgbClr val="FFFF00"/>
                </a:solidFill>
                <a:effectLst>
                  <a:outerShdw blurRad="38100" dist="38100" dir="2700000" algn="tl">
                    <a:srgbClr val="000000">
                      <a:alpha val="43137"/>
                    </a:srgbClr>
                  </a:outerShdw>
                </a:effectLst>
              </a:rPr>
              <a:t>do sistema </a:t>
            </a:r>
            <a:r>
              <a:rPr lang="pt-BR" sz="2800" dirty="0" smtClean="0">
                <a:solidFill>
                  <a:srgbClr val="FFFF00"/>
                </a:solidFill>
                <a:effectLst>
                  <a:outerShdw blurRad="38100" dist="38100" dir="2700000" algn="tl">
                    <a:srgbClr val="000000">
                      <a:alpha val="43137"/>
                    </a:srgbClr>
                  </a:outerShdw>
                </a:effectLst>
              </a:rPr>
              <a:t>de pontuação </a:t>
            </a:r>
            <a:r>
              <a:rPr lang="pt-BR" sz="2800" dirty="0">
                <a:solidFill>
                  <a:srgbClr val="FFFF00"/>
                </a:solidFill>
                <a:effectLst>
                  <a:outerShdw blurRad="38100" dist="38100" dir="2700000" algn="tl">
                    <a:srgbClr val="000000">
                      <a:alpha val="43137"/>
                    </a:srgbClr>
                  </a:outerShdw>
                </a:effectLst>
              </a:rPr>
              <a:t>acumulada para </a:t>
            </a:r>
            <a:r>
              <a:rPr lang="pt-BR" sz="2800" dirty="0" smtClean="0">
                <a:solidFill>
                  <a:srgbClr val="FFFF00"/>
                </a:solidFill>
                <a:effectLst>
                  <a:outerShdw blurRad="38100" dist="38100" dir="2700000" algn="tl">
                    <a:srgbClr val="000000">
                      <a:alpha val="43137"/>
                    </a:srgbClr>
                  </a:outerShdw>
                </a:effectLst>
              </a:rPr>
              <a:t>BRINDES EXCLUSIVO E PERMANENTE QUE SERÃO TROCADOS EM PRODUTOS </a:t>
            </a:r>
            <a:r>
              <a:rPr lang="pt-BR" sz="2800" dirty="0">
                <a:solidFill>
                  <a:srgbClr val="FFFF00"/>
                </a:solidFill>
                <a:effectLst>
                  <a:outerShdw blurRad="38100" dist="38100" dir="2700000" algn="tl">
                    <a:srgbClr val="000000">
                      <a:alpha val="43137"/>
                    </a:srgbClr>
                  </a:outerShdw>
                </a:effectLst>
              </a:rPr>
              <a:t>no plano de carreira!</a:t>
            </a:r>
          </a:p>
        </p:txBody>
      </p:sp>
    </p:spTree>
    <p:extLst>
      <p:ext uri="{BB962C8B-B14F-4D97-AF65-F5344CB8AC3E}">
        <p14:creationId xmlns:p14="http://schemas.microsoft.com/office/powerpoint/2010/main" val="2653584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6000" dirty="0" smtClean="0"/>
              <a:t>COMO E ONDE COMPRAR?</a:t>
            </a:r>
            <a:endParaRPr lang="pt-BR" sz="6000" dirty="0"/>
          </a:p>
        </p:txBody>
      </p:sp>
      <p:sp>
        <p:nvSpPr>
          <p:cNvPr id="3" name="Espaço Reservado para Conteúdo 2"/>
          <p:cNvSpPr>
            <a:spLocks noGrp="1"/>
          </p:cNvSpPr>
          <p:nvPr>
            <p:ph idx="1"/>
          </p:nvPr>
        </p:nvSpPr>
        <p:spPr>
          <a:xfrm>
            <a:off x="1103312" y="2330245"/>
            <a:ext cx="8946541" cy="2964426"/>
          </a:xfrm>
        </p:spPr>
        <p:txBody>
          <a:bodyPr>
            <a:normAutofit/>
          </a:bodyPr>
          <a:lstStyle/>
          <a:p>
            <a:r>
              <a:rPr lang="pt-BR" dirty="0" smtClean="0">
                <a:solidFill>
                  <a:schemeClr val="accent3">
                    <a:lumMod val="40000"/>
                    <a:lumOff val="60000"/>
                  </a:schemeClr>
                </a:solidFill>
              </a:rPr>
              <a:t>Compre </a:t>
            </a:r>
            <a:r>
              <a:rPr lang="pt-BR" dirty="0">
                <a:solidFill>
                  <a:schemeClr val="accent3">
                    <a:lumMod val="40000"/>
                    <a:lumOff val="60000"/>
                  </a:schemeClr>
                </a:solidFill>
              </a:rPr>
              <a:t>n</a:t>
            </a:r>
            <a:r>
              <a:rPr lang="pt-BR" dirty="0" smtClean="0">
                <a:solidFill>
                  <a:schemeClr val="accent3">
                    <a:lumMod val="40000"/>
                    <a:lumOff val="60000"/>
                  </a:schemeClr>
                </a:solidFill>
              </a:rPr>
              <a:t>o </a:t>
            </a:r>
            <a:r>
              <a:rPr lang="pt-BR" dirty="0">
                <a:solidFill>
                  <a:schemeClr val="accent3">
                    <a:lumMod val="40000"/>
                    <a:lumOff val="60000"/>
                  </a:schemeClr>
                </a:solidFill>
              </a:rPr>
              <a:t>Site </a:t>
            </a:r>
            <a:r>
              <a:rPr lang="pt-BR" dirty="0" smtClean="0">
                <a:solidFill>
                  <a:schemeClr val="accent3">
                    <a:lumMod val="40000"/>
                    <a:lumOff val="60000"/>
                  </a:schemeClr>
                </a:solidFill>
              </a:rPr>
              <a:t>em lojas física </a:t>
            </a:r>
            <a:r>
              <a:rPr lang="pt-BR" dirty="0">
                <a:solidFill>
                  <a:schemeClr val="accent3">
                    <a:lumMod val="40000"/>
                    <a:lumOff val="60000"/>
                  </a:schemeClr>
                </a:solidFill>
              </a:rPr>
              <a:t>e</a:t>
            </a:r>
            <a:r>
              <a:rPr lang="pt-BR" dirty="0" smtClean="0">
                <a:solidFill>
                  <a:schemeClr val="accent3">
                    <a:lumMod val="40000"/>
                    <a:lumOff val="60000"/>
                  </a:schemeClr>
                </a:solidFill>
              </a:rPr>
              <a:t> </a:t>
            </a:r>
            <a:r>
              <a:rPr lang="pt-BR" dirty="0">
                <a:solidFill>
                  <a:schemeClr val="accent3">
                    <a:lumMod val="40000"/>
                    <a:lumOff val="60000"/>
                  </a:schemeClr>
                </a:solidFill>
              </a:rPr>
              <a:t>n</a:t>
            </a:r>
            <a:r>
              <a:rPr lang="pt-BR" dirty="0" smtClean="0">
                <a:solidFill>
                  <a:schemeClr val="accent3">
                    <a:lumMod val="40000"/>
                    <a:lumOff val="60000"/>
                  </a:schemeClr>
                </a:solidFill>
              </a:rPr>
              <a:t>os </a:t>
            </a:r>
            <a:r>
              <a:rPr lang="pt-BR" dirty="0" err="1">
                <a:solidFill>
                  <a:schemeClr val="accent3">
                    <a:lumMod val="40000"/>
                    <a:lumOff val="60000"/>
                  </a:schemeClr>
                </a:solidFill>
              </a:rPr>
              <a:t>PAs</a:t>
            </a:r>
            <a:r>
              <a:rPr lang="pt-BR" dirty="0">
                <a:solidFill>
                  <a:schemeClr val="accent3">
                    <a:lumMod val="40000"/>
                    <a:lumOff val="60000"/>
                  </a:schemeClr>
                </a:solidFill>
              </a:rPr>
              <a:t>/CDs </a:t>
            </a:r>
            <a:r>
              <a:rPr lang="pt-BR" dirty="0" smtClean="0">
                <a:solidFill>
                  <a:schemeClr val="accent3">
                    <a:lumMod val="40000"/>
                    <a:lumOff val="60000"/>
                  </a:schemeClr>
                </a:solidFill>
              </a:rPr>
              <a:t>AUTORIZADO</a:t>
            </a:r>
            <a:endParaRPr lang="pt-BR" dirty="0">
              <a:solidFill>
                <a:schemeClr val="accent3">
                  <a:lumMod val="40000"/>
                  <a:lumOff val="60000"/>
                </a:schemeClr>
              </a:solidFill>
            </a:endParaRPr>
          </a:p>
          <a:p>
            <a:r>
              <a:rPr lang="pt-BR" dirty="0" smtClean="0">
                <a:solidFill>
                  <a:schemeClr val="accent3">
                    <a:lumMod val="40000"/>
                    <a:lumOff val="60000"/>
                  </a:schemeClr>
                </a:solidFill>
              </a:rPr>
              <a:t>E </a:t>
            </a:r>
            <a:r>
              <a:rPr lang="pt-BR" dirty="0">
                <a:solidFill>
                  <a:schemeClr val="accent3">
                    <a:lumMod val="40000"/>
                    <a:lumOff val="60000"/>
                  </a:schemeClr>
                </a:solidFill>
              </a:rPr>
              <a:t>GANHE DE VOLTA A PARTIR DE CASA 🏡 </a:t>
            </a:r>
            <a:r>
              <a:rPr lang="pt-BR" dirty="0" smtClean="0">
                <a:solidFill>
                  <a:schemeClr val="accent3">
                    <a:lumMod val="40000"/>
                    <a:lumOff val="60000"/>
                  </a:schemeClr>
                </a:solidFill>
              </a:rPr>
              <a:t>de 10 ATÉ </a:t>
            </a:r>
            <a:r>
              <a:rPr lang="pt-BR" dirty="0">
                <a:solidFill>
                  <a:schemeClr val="accent3">
                    <a:lumMod val="40000"/>
                    <a:lumOff val="60000"/>
                  </a:schemeClr>
                </a:solidFill>
              </a:rPr>
              <a:t>50% DE DESCONTOS </a:t>
            </a:r>
            <a:r>
              <a:rPr lang="pt-BR" dirty="0" smtClean="0">
                <a:solidFill>
                  <a:schemeClr val="accent3">
                    <a:lumMod val="40000"/>
                    <a:lumOff val="60000"/>
                  </a:schemeClr>
                </a:solidFill>
              </a:rPr>
              <a:t>AGRESSIVO E LUCRATIVO EM </a:t>
            </a:r>
            <a:r>
              <a:rPr lang="pt-BR" dirty="0">
                <a:solidFill>
                  <a:schemeClr val="accent3">
                    <a:lumMod val="40000"/>
                    <a:lumOff val="60000"/>
                  </a:schemeClr>
                </a:solidFill>
              </a:rPr>
              <a:t>DINHEIRO 💸💰</a:t>
            </a:r>
          </a:p>
          <a:p>
            <a:r>
              <a:rPr lang="pt-BR" dirty="0">
                <a:solidFill>
                  <a:schemeClr val="accent3">
                    <a:lumMod val="40000"/>
                    <a:lumOff val="60000"/>
                  </a:schemeClr>
                </a:solidFill>
              </a:rPr>
              <a:t>COM PAGAMENTO </a:t>
            </a:r>
            <a:r>
              <a:rPr lang="pt-BR" dirty="0" smtClean="0">
                <a:solidFill>
                  <a:schemeClr val="accent3">
                    <a:lumMod val="40000"/>
                    <a:lumOff val="60000"/>
                  </a:schemeClr>
                </a:solidFill>
              </a:rPr>
              <a:t>DIÁRIO SEMANAL E </a:t>
            </a:r>
            <a:r>
              <a:rPr lang="pt-BR" dirty="0">
                <a:solidFill>
                  <a:schemeClr val="accent3">
                    <a:lumMod val="40000"/>
                    <a:lumOff val="60000"/>
                  </a:schemeClr>
                </a:solidFill>
              </a:rPr>
              <a:t>MENSAL!</a:t>
            </a:r>
          </a:p>
          <a:p>
            <a:r>
              <a:rPr lang="pt-BR" dirty="0">
                <a:solidFill>
                  <a:schemeClr val="accent3">
                    <a:lumMod val="40000"/>
                    <a:lumOff val="60000"/>
                  </a:schemeClr>
                </a:solidFill>
              </a:rPr>
              <a:t>E distribuído até </a:t>
            </a:r>
            <a:r>
              <a:rPr lang="pt-BR" dirty="0" smtClean="0">
                <a:solidFill>
                  <a:schemeClr val="accent3">
                    <a:lumMod val="40000"/>
                    <a:lumOff val="60000"/>
                  </a:schemeClr>
                </a:solidFill>
              </a:rPr>
              <a:t>a 10 níveis </a:t>
            </a:r>
            <a:r>
              <a:rPr lang="pt-BR" dirty="0">
                <a:solidFill>
                  <a:schemeClr val="accent3">
                    <a:lumMod val="40000"/>
                    <a:lumOff val="60000"/>
                  </a:schemeClr>
                </a:solidFill>
              </a:rPr>
              <a:t>na matriz </a:t>
            </a:r>
            <a:r>
              <a:rPr lang="pt-BR" dirty="0" smtClean="0">
                <a:solidFill>
                  <a:schemeClr val="accent3">
                    <a:lumMod val="40000"/>
                    <a:lumOff val="60000"/>
                  </a:schemeClr>
                </a:solidFill>
              </a:rPr>
              <a:t>FECHADA 5 POR 10,porém </a:t>
            </a:r>
            <a:r>
              <a:rPr lang="pt-BR" dirty="0">
                <a:solidFill>
                  <a:schemeClr val="accent3">
                    <a:lumMod val="40000"/>
                    <a:lumOff val="60000"/>
                  </a:schemeClr>
                </a:solidFill>
              </a:rPr>
              <a:t>não ha limite de pessoas </a:t>
            </a:r>
            <a:r>
              <a:rPr lang="pt-BR" dirty="0" smtClean="0">
                <a:solidFill>
                  <a:schemeClr val="accent3">
                    <a:lumMod val="40000"/>
                    <a:lumOff val="60000"/>
                  </a:schemeClr>
                </a:solidFill>
              </a:rPr>
              <a:t>e ganhos no sistema com </a:t>
            </a:r>
            <a:r>
              <a:rPr lang="pt-BR" dirty="0">
                <a:solidFill>
                  <a:schemeClr val="accent3">
                    <a:lumMod val="40000"/>
                    <a:lumOff val="60000"/>
                  </a:schemeClr>
                </a:solidFill>
              </a:rPr>
              <a:t>um potencial ilimitado de </a:t>
            </a:r>
            <a:r>
              <a:rPr lang="pt-BR" dirty="0" smtClean="0">
                <a:solidFill>
                  <a:schemeClr val="accent3">
                    <a:lumMod val="40000"/>
                    <a:lumOff val="60000"/>
                  </a:schemeClr>
                </a:solidFill>
              </a:rPr>
              <a:t>crescimento no Brasil.</a:t>
            </a:r>
            <a:endParaRPr lang="pt-BR" dirty="0">
              <a:solidFill>
                <a:schemeClr val="accent3">
                  <a:lumMod val="40000"/>
                  <a:lumOff val="60000"/>
                </a:schemeClr>
              </a:solidFill>
            </a:endParaRPr>
          </a:p>
          <a:p>
            <a:endParaRPr lang="pt-BR" dirty="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24078" y="84450"/>
            <a:ext cx="2755809" cy="27558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34116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a:solidFill>
                  <a:srgbClr val="FFFF00"/>
                </a:solidFill>
              </a:rPr>
              <a:t>NOSSO MODELO DE NEGÓCIO!</a:t>
            </a:r>
            <a:br>
              <a:rPr lang="pt-BR" dirty="0">
                <a:solidFill>
                  <a:srgbClr val="FFFF00"/>
                </a:solidFill>
              </a:rPr>
            </a:br>
            <a:endParaRPr lang="pt-BR" dirty="0">
              <a:solidFill>
                <a:srgbClr val="FFFF00"/>
              </a:solidFill>
            </a:endParaRPr>
          </a:p>
        </p:txBody>
      </p:sp>
      <p:sp>
        <p:nvSpPr>
          <p:cNvPr id="3" name="Espaço Reservado para Conteúdo 2"/>
          <p:cNvSpPr>
            <a:spLocks noGrp="1"/>
          </p:cNvSpPr>
          <p:nvPr>
            <p:ph idx="1"/>
          </p:nvPr>
        </p:nvSpPr>
        <p:spPr/>
        <p:txBody>
          <a:bodyPr/>
          <a:lstStyle/>
          <a:p>
            <a:r>
              <a:rPr lang="pt-BR" dirty="0"/>
              <a:t>CONTINUE LENDO... </a:t>
            </a:r>
          </a:p>
          <a:p>
            <a:endParaRPr lang="pt-BR" dirty="0"/>
          </a:p>
          <a:p>
            <a:r>
              <a:rPr lang="pt-BR" dirty="0" smtClean="0"/>
              <a:t>O </a:t>
            </a:r>
            <a:r>
              <a:rPr lang="pt-BR" dirty="0"/>
              <a:t>MARKETING DE REDE É FEITO POR PESSOAS PRODUTOS E SERVIÇOS...</a:t>
            </a:r>
          </a:p>
          <a:p>
            <a:r>
              <a:rPr lang="pt-BR" dirty="0"/>
              <a:t>E O NOSSO É FEITO PELOS ATUAIS CLIENTES E POR PESSOAS QUE SE TORNAM CLIENTES EM POTENCIAL E INTELIGENTE COMO VOCÊ</a:t>
            </a:r>
            <a:r>
              <a:rPr lang="pt-BR" dirty="0" smtClean="0"/>
              <a:t>! ALÉM </a:t>
            </a:r>
            <a:r>
              <a:rPr lang="pt-BR" dirty="0"/>
              <a:t>DE PRODUTOS E SERVIÇOS DE </a:t>
            </a:r>
            <a:r>
              <a:rPr lang="pt-BR" dirty="0" smtClean="0"/>
              <a:t>EXTREMA NECESSIDADE </a:t>
            </a:r>
            <a:r>
              <a:rPr lang="pt-BR" dirty="0"/>
              <a:t>E </a:t>
            </a:r>
            <a:r>
              <a:rPr lang="pt-BR" dirty="0" smtClean="0"/>
              <a:t>QUALIDADE...</a:t>
            </a:r>
            <a:endParaRPr lang="pt-BR" dirty="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44014" y="1132200"/>
            <a:ext cx="2900324" cy="242680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391482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ço Reservado para Conteúdo 6"/>
          <p:cNvSpPr>
            <a:spLocks noGrp="1"/>
          </p:cNvSpPr>
          <p:nvPr>
            <p:ph idx="1"/>
          </p:nvPr>
        </p:nvSpPr>
        <p:spPr>
          <a:xfrm>
            <a:off x="684212" y="685801"/>
            <a:ext cx="10693322" cy="1113020"/>
          </a:xfrm>
        </p:spPr>
        <p:txBody>
          <a:bodyPr/>
          <a:lstStyle/>
          <a:p>
            <a:pPr algn="ctr"/>
            <a:r>
              <a:rPr lang="pt-BR" sz="2800" b="1" i="1" dirty="0"/>
              <a:t>TEMOS </a:t>
            </a:r>
            <a:r>
              <a:rPr lang="pt-BR" sz="2800" b="1" i="1" dirty="0" smtClean="0"/>
              <a:t>MAIS UM PLANO </a:t>
            </a:r>
            <a:r>
              <a:rPr lang="pt-BR" sz="2800" b="1" i="1" dirty="0"/>
              <a:t>DE AJUDAR A CONSTRUIR UM FUTURO MUITO MELHOR PARA O BRASIL</a:t>
            </a:r>
            <a:r>
              <a:rPr lang="pt-BR" sz="2800" b="1" i="1" dirty="0" smtClean="0"/>
              <a:t>!</a:t>
            </a:r>
            <a:endParaRPr lang="pt-BR" sz="2800" dirty="0"/>
          </a:p>
          <a:p>
            <a:endParaRPr lang="pt-BR" dirty="0"/>
          </a:p>
        </p:txBody>
      </p:sp>
      <p:pic>
        <p:nvPicPr>
          <p:cNvPr id="1026" name="Picture 2" descr="https://d6scj24zvfbbo.cloudfront.net/4474639e74622cf9914df8347d837852/200000277-44ef644ef9/700/n%C3%A3o%20perca%20tempo.jpg?ph=6d14551f7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9600" y="1600200"/>
            <a:ext cx="6022545" cy="3391525"/>
          </a:xfrm>
          <a:prstGeom prst="rect">
            <a:avLst/>
          </a:prstGeom>
          <a:noFill/>
          <a:extLst>
            <a:ext uri="{909E8E84-426E-40DD-AFC4-6F175D3DCCD1}">
              <a14:hiddenFill xmlns:a14="http://schemas.microsoft.com/office/drawing/2010/main">
                <a:solidFill>
                  <a:srgbClr val="FFFFFF"/>
                </a:solidFill>
              </a14:hiddenFill>
            </a:ext>
          </a:extLst>
        </p:spPr>
      </p:pic>
      <p:sp>
        <p:nvSpPr>
          <p:cNvPr id="2" name="Retângulo 1"/>
          <p:cNvSpPr/>
          <p:nvPr/>
        </p:nvSpPr>
        <p:spPr>
          <a:xfrm>
            <a:off x="2098622" y="4991725"/>
            <a:ext cx="7443584" cy="1754326"/>
          </a:xfrm>
          <a:prstGeom prst="rect">
            <a:avLst/>
          </a:prstGeom>
        </p:spPr>
        <p:txBody>
          <a:bodyPr wrap="square">
            <a:spAutoFit/>
          </a:bodyPr>
          <a:lstStyle/>
          <a:p>
            <a:pPr algn="ctr"/>
            <a:r>
              <a:rPr lang="pt-BR" b="1" i="1" dirty="0">
                <a:solidFill>
                  <a:srgbClr val="FF0000"/>
                </a:solidFill>
                <a:latin typeface="Raleway"/>
              </a:rPr>
              <a:t>COM O </a:t>
            </a:r>
            <a:r>
              <a:rPr lang="pt-BR" b="1" i="1" dirty="0" smtClean="0">
                <a:solidFill>
                  <a:srgbClr val="FF0000"/>
                </a:solidFill>
                <a:latin typeface="Raleway"/>
              </a:rPr>
              <a:t>PACOTE </a:t>
            </a:r>
            <a:r>
              <a:rPr lang="pt-BR" b="1" i="1" dirty="0">
                <a:solidFill>
                  <a:srgbClr val="FF0000"/>
                </a:solidFill>
                <a:latin typeface="Raleway"/>
              </a:rPr>
              <a:t>PARA SÓCIO </a:t>
            </a:r>
            <a:r>
              <a:rPr lang="pt-BR" b="1" i="1" dirty="0" smtClean="0">
                <a:solidFill>
                  <a:srgbClr val="FF0000"/>
                </a:solidFill>
                <a:latin typeface="Raleway"/>
              </a:rPr>
              <a:t>INVESTIDOR </a:t>
            </a:r>
            <a:r>
              <a:rPr lang="pt-BR" b="1" i="1" dirty="0">
                <a:solidFill>
                  <a:srgbClr val="FF0000"/>
                </a:solidFill>
                <a:latin typeface="Raleway"/>
              </a:rPr>
              <a:t>(A)</a:t>
            </a:r>
            <a:endParaRPr lang="pt-BR" dirty="0">
              <a:solidFill>
                <a:srgbClr val="FF0000"/>
              </a:solidFill>
              <a:latin typeface="Raleway"/>
            </a:endParaRPr>
          </a:p>
          <a:p>
            <a:pPr algn="ctr"/>
            <a:r>
              <a:rPr lang="pt-BR" b="1" dirty="0">
                <a:latin typeface="Raleway"/>
              </a:rPr>
              <a:t>Este plano é para você que deseja participar apenas como sócio </a:t>
            </a:r>
            <a:r>
              <a:rPr lang="pt-BR" b="1" dirty="0" smtClean="0">
                <a:latin typeface="Raleway"/>
              </a:rPr>
              <a:t>investidor </a:t>
            </a:r>
            <a:r>
              <a:rPr lang="pt-BR" b="1" dirty="0">
                <a:latin typeface="Raleway"/>
              </a:rPr>
              <a:t>(a) não precisa comprar vender e nem divulgar nada necessariamente para ganhar </a:t>
            </a:r>
            <a:r>
              <a:rPr lang="pt-BR" b="1" dirty="0" smtClean="0">
                <a:latin typeface="Raleway"/>
              </a:rPr>
              <a:t>bônus em dinheiro além de brindes e benefícios exclusivo.</a:t>
            </a:r>
          </a:p>
          <a:p>
            <a:pPr algn="ctr"/>
            <a:r>
              <a:rPr lang="pt-BR" b="1" dirty="0" smtClean="0">
                <a:solidFill>
                  <a:srgbClr val="FF0000"/>
                </a:solidFill>
                <a:latin typeface="Raleway"/>
              </a:rPr>
              <a:t>POIS PAGAMOS ATÉ 50% NA DIVISÃO DE LUCRO DA EMPRESA.  </a:t>
            </a:r>
          </a:p>
        </p:txBody>
      </p:sp>
    </p:spTree>
    <p:extLst>
      <p:ext uri="{BB962C8B-B14F-4D97-AF65-F5344CB8AC3E}">
        <p14:creationId xmlns:p14="http://schemas.microsoft.com/office/powerpoint/2010/main" val="388532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27073" y="5161935"/>
            <a:ext cx="10663341" cy="1696065"/>
          </a:xfrm>
        </p:spPr>
        <p:txBody>
          <a:bodyPr>
            <a:noAutofit/>
          </a:bodyPr>
          <a:lstStyle/>
          <a:p>
            <a:pPr algn="ctr"/>
            <a:r>
              <a:rPr lang="pt-BR" sz="2800" b="1" i="1" dirty="0" smtClean="0">
                <a:solidFill>
                  <a:srgbClr val="FF0000"/>
                </a:solidFill>
              </a:rPr>
              <a:t/>
            </a:r>
            <a:br>
              <a:rPr lang="pt-BR" sz="2800" b="1" i="1" dirty="0" smtClean="0">
                <a:solidFill>
                  <a:srgbClr val="FF0000"/>
                </a:solidFill>
              </a:rPr>
            </a:br>
            <a:r>
              <a:rPr lang="pt-BR" sz="2800" b="1" i="1" dirty="0">
                <a:solidFill>
                  <a:srgbClr val="FF0000"/>
                </a:solidFill>
              </a:rPr>
              <a:t/>
            </a:r>
            <a:br>
              <a:rPr lang="pt-BR" sz="2800" b="1" i="1" dirty="0">
                <a:solidFill>
                  <a:srgbClr val="FF0000"/>
                </a:solidFill>
              </a:rPr>
            </a:br>
            <a:r>
              <a:rPr lang="pt-BR" sz="2800" b="1" i="1" dirty="0" smtClean="0">
                <a:solidFill>
                  <a:srgbClr val="FF0000"/>
                </a:solidFill>
              </a:rPr>
              <a:t>CONHEÇA OS </a:t>
            </a:r>
            <a:r>
              <a:rPr lang="pt-BR" sz="2800" b="1" i="1" dirty="0">
                <a:solidFill>
                  <a:srgbClr val="FF0000"/>
                </a:solidFill>
              </a:rPr>
              <a:t>NOVOS PLANOS </a:t>
            </a:r>
            <a:r>
              <a:rPr lang="pt-BR" sz="2800" b="1" i="1" dirty="0" smtClean="0">
                <a:solidFill>
                  <a:srgbClr val="FF0000"/>
                </a:solidFill>
              </a:rPr>
              <a:t>QUE </a:t>
            </a:r>
            <a:r>
              <a:rPr lang="pt-BR" sz="2800" b="1" i="1" dirty="0">
                <a:solidFill>
                  <a:srgbClr val="FF0000"/>
                </a:solidFill>
              </a:rPr>
              <a:t>EMBORA SEJAM SEMELHANTES TEM </a:t>
            </a:r>
            <a:r>
              <a:rPr lang="pt-BR" sz="2800" b="1" i="1" dirty="0" smtClean="0">
                <a:solidFill>
                  <a:srgbClr val="FF0000"/>
                </a:solidFill>
              </a:rPr>
              <a:t>DIFERENÇA NOS DETALHES!</a:t>
            </a:r>
            <a:r>
              <a:rPr lang="pt-BR" sz="2800" dirty="0">
                <a:solidFill>
                  <a:srgbClr val="FF0000"/>
                </a:solidFill>
              </a:rPr>
              <a:t/>
            </a:r>
            <a:br>
              <a:rPr lang="pt-BR" sz="2800" dirty="0">
                <a:solidFill>
                  <a:srgbClr val="FF0000"/>
                </a:solidFill>
              </a:rPr>
            </a:br>
            <a:r>
              <a:rPr lang="pt-BR" sz="2800" dirty="0">
                <a:solidFill>
                  <a:srgbClr val="FF0000"/>
                </a:solidFill>
              </a:rPr>
              <a:t/>
            </a:r>
            <a:br>
              <a:rPr lang="pt-BR" sz="2800" dirty="0">
                <a:solidFill>
                  <a:srgbClr val="FF0000"/>
                </a:solidFill>
              </a:rPr>
            </a:br>
            <a:endParaRPr lang="pt-BR" sz="2800" dirty="0">
              <a:solidFill>
                <a:srgbClr val="FF0000"/>
              </a:solidFill>
            </a:endParaRPr>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1319671611"/>
              </p:ext>
            </p:extLst>
          </p:nvPr>
        </p:nvGraphicFramePr>
        <p:xfrm>
          <a:off x="1394085" y="1460089"/>
          <a:ext cx="9743608" cy="4582140"/>
        </p:xfrm>
        <a:graphic>
          <a:graphicData uri="http://schemas.openxmlformats.org/drawingml/2006/table">
            <a:tbl>
              <a:tblPr firstRow="1" bandRow="1">
                <a:tableStyleId>{5C22544A-7EE6-4342-B048-85BDC9FD1C3A}</a:tableStyleId>
              </a:tblPr>
              <a:tblGrid>
                <a:gridCol w="4871804">
                  <a:extLst>
                    <a:ext uri="{9D8B030D-6E8A-4147-A177-3AD203B41FA5}">
                      <a16:colId xmlns:a16="http://schemas.microsoft.com/office/drawing/2014/main" val="3817438133"/>
                    </a:ext>
                  </a:extLst>
                </a:gridCol>
                <a:gridCol w="4871804">
                  <a:extLst>
                    <a:ext uri="{9D8B030D-6E8A-4147-A177-3AD203B41FA5}">
                      <a16:colId xmlns:a16="http://schemas.microsoft.com/office/drawing/2014/main" val="3376645413"/>
                    </a:ext>
                  </a:extLst>
                </a:gridCol>
              </a:tblGrid>
              <a:tr h="1473180">
                <a:tc>
                  <a:txBody>
                    <a:bodyPr/>
                    <a:lstStyle/>
                    <a:p>
                      <a:endParaRPr lang="pt-BR" dirty="0"/>
                    </a:p>
                  </a:txBody>
                  <a:tcPr/>
                </a:tc>
                <a:tc>
                  <a:txBody>
                    <a:bodyPr/>
                    <a:lstStyle/>
                    <a:p>
                      <a:endParaRPr lang="pt-BR" dirty="0"/>
                    </a:p>
                  </a:txBody>
                  <a:tcPr/>
                </a:tc>
                <a:extLst>
                  <a:ext uri="{0D108BD9-81ED-4DB2-BD59-A6C34878D82A}">
                    <a16:rowId xmlns:a16="http://schemas.microsoft.com/office/drawing/2014/main" val="1493816060"/>
                  </a:ext>
                </a:extLst>
              </a:tr>
              <a:tr h="2951337">
                <a:tc>
                  <a:txBody>
                    <a:bodyPr/>
                    <a:lstStyle/>
                    <a:p>
                      <a:r>
                        <a:rPr lang="pt-BR" sz="1800" b="1" i="0" kern="1200" dirty="0" smtClean="0">
                          <a:solidFill>
                            <a:schemeClr val="dk1"/>
                          </a:solidFill>
                          <a:effectLst/>
                          <a:latin typeface="+mn-lt"/>
                          <a:ea typeface="+mn-ea"/>
                          <a:cs typeface="+mn-cs"/>
                        </a:rPr>
                        <a:t>PLANO MKT CONSUMO</a:t>
                      </a:r>
                      <a:endParaRPr lang="pt-BR" sz="1800" b="0" i="0" kern="1200" dirty="0" smtClean="0">
                        <a:solidFill>
                          <a:schemeClr val="dk1"/>
                        </a:solidFill>
                        <a:effectLst/>
                        <a:latin typeface="+mn-lt"/>
                        <a:ea typeface="+mn-ea"/>
                        <a:cs typeface="+mn-cs"/>
                      </a:endParaRPr>
                    </a:p>
                    <a:p>
                      <a:r>
                        <a:rPr lang="pt-BR" sz="1800" b="1" i="0" kern="1200" dirty="0" smtClean="0">
                          <a:solidFill>
                            <a:schemeClr val="dk1"/>
                          </a:solidFill>
                          <a:effectLst/>
                          <a:latin typeface="+mn-lt"/>
                          <a:ea typeface="+mn-ea"/>
                          <a:cs typeface="+mn-cs"/>
                        </a:rPr>
                        <a:t>O Marketing de Consumo</a:t>
                      </a:r>
                      <a:r>
                        <a:rPr lang="pt-BR" sz="1800" b="0" i="0" kern="1200" baseline="0" dirty="0" smtClean="0">
                          <a:solidFill>
                            <a:schemeClr val="dk1"/>
                          </a:solidFill>
                          <a:effectLst/>
                          <a:latin typeface="+mn-lt"/>
                          <a:ea typeface="+mn-ea"/>
                          <a:cs typeface="+mn-cs"/>
                        </a:rPr>
                        <a:t> </a:t>
                      </a:r>
                      <a:r>
                        <a:rPr lang="pt-BR" sz="1800" b="1" i="0" kern="1200" dirty="0" smtClean="0">
                          <a:solidFill>
                            <a:schemeClr val="dk1"/>
                          </a:solidFill>
                          <a:effectLst/>
                          <a:latin typeface="+mn-lt"/>
                          <a:ea typeface="+mn-ea"/>
                          <a:cs typeface="+mn-cs"/>
                        </a:rPr>
                        <a:t>com o empreendedor conveniado e o consumidor associado</a:t>
                      </a:r>
                      <a:r>
                        <a:rPr lang="pt-BR" sz="1800" b="1" i="0" kern="1200" baseline="0" dirty="0" smtClean="0">
                          <a:solidFill>
                            <a:schemeClr val="dk1"/>
                          </a:solidFill>
                          <a:effectLst/>
                          <a:latin typeface="+mn-lt"/>
                          <a:ea typeface="+mn-ea"/>
                          <a:cs typeface="+mn-cs"/>
                        </a:rPr>
                        <a:t> </a:t>
                      </a:r>
                      <a:r>
                        <a:rPr lang="pt-BR" sz="1800" b="1" i="0" kern="1200" dirty="0" smtClean="0">
                          <a:solidFill>
                            <a:schemeClr val="dk1"/>
                          </a:solidFill>
                          <a:effectLst/>
                          <a:latin typeface="+mn-lt"/>
                          <a:ea typeface="+mn-ea"/>
                          <a:cs typeface="+mn-cs"/>
                        </a:rPr>
                        <a:t>é mais uma forma de fidelizar clientes para o projeto!</a:t>
                      </a:r>
                      <a:endParaRPr lang="pt-BR" sz="1800" b="0" i="0" kern="1200" dirty="0" smtClean="0">
                        <a:solidFill>
                          <a:schemeClr val="dk1"/>
                        </a:solidFill>
                        <a:effectLst/>
                        <a:latin typeface="+mn-lt"/>
                        <a:ea typeface="+mn-ea"/>
                        <a:cs typeface="+mn-cs"/>
                      </a:endParaRPr>
                    </a:p>
                    <a:p>
                      <a:endParaRPr lang="pt-BR" dirty="0"/>
                    </a:p>
                  </a:txBody>
                  <a:tcPr/>
                </a:tc>
                <a:tc>
                  <a:txBody>
                    <a:bodyPr/>
                    <a:lstStyle/>
                    <a:p>
                      <a:r>
                        <a:rPr lang="pt-BR" sz="1800" b="1" i="0" kern="1200" dirty="0" smtClean="0">
                          <a:solidFill>
                            <a:schemeClr val="dk1"/>
                          </a:solidFill>
                          <a:effectLst/>
                          <a:latin typeface="+mn-lt"/>
                          <a:ea typeface="+mn-ea"/>
                          <a:cs typeface="+mn-cs"/>
                        </a:rPr>
                        <a:t>PLANO</a:t>
                      </a:r>
                      <a:r>
                        <a:rPr lang="pt-BR" sz="1800" b="1" i="0" kern="1200" baseline="0" dirty="0" smtClean="0">
                          <a:solidFill>
                            <a:schemeClr val="dk1"/>
                          </a:solidFill>
                          <a:effectLst/>
                          <a:latin typeface="+mn-lt"/>
                          <a:ea typeface="+mn-ea"/>
                          <a:cs typeface="+mn-cs"/>
                        </a:rPr>
                        <a:t> RMB/CESTA BÁSICA</a:t>
                      </a:r>
                    </a:p>
                    <a:p>
                      <a:r>
                        <a:rPr lang="pt-BR" sz="1800" b="1" i="0" kern="1200" baseline="0" dirty="0" smtClean="0">
                          <a:solidFill>
                            <a:schemeClr val="dk1"/>
                          </a:solidFill>
                          <a:effectLst/>
                          <a:latin typeface="+mn-lt"/>
                          <a:ea typeface="+mn-ea"/>
                          <a:cs typeface="+mn-cs"/>
                        </a:rPr>
                        <a:t>Rede Mercadão Brasil e Cesta Básica Remunerada e Personalizada.</a:t>
                      </a:r>
                      <a:endParaRPr lang="pt-BR" sz="1800" b="0" i="0" kern="1200" dirty="0" smtClean="0">
                        <a:solidFill>
                          <a:schemeClr val="dk1"/>
                        </a:solidFill>
                        <a:effectLst/>
                        <a:latin typeface="+mn-lt"/>
                        <a:ea typeface="+mn-ea"/>
                        <a:cs typeface="+mn-cs"/>
                      </a:endParaRPr>
                    </a:p>
                    <a:p>
                      <a:r>
                        <a:rPr lang="pt-BR" sz="1800" b="1" i="0" kern="1200" dirty="0" smtClean="0">
                          <a:solidFill>
                            <a:schemeClr val="dk1"/>
                          </a:solidFill>
                          <a:effectLst/>
                          <a:latin typeface="+mn-lt"/>
                          <a:ea typeface="+mn-ea"/>
                          <a:cs typeface="+mn-cs"/>
                        </a:rPr>
                        <a:t>Oferecemos Nesta Seção 10 kits com Bônus em Dinheiro nas compras em parceria com donos de supermercados e</a:t>
                      </a:r>
                      <a:r>
                        <a:rPr lang="pt-BR" sz="1800" b="1" i="0" kern="1200" baseline="0" dirty="0" smtClean="0">
                          <a:solidFill>
                            <a:schemeClr val="dk1"/>
                          </a:solidFill>
                          <a:effectLst/>
                          <a:latin typeface="+mn-lt"/>
                          <a:ea typeface="+mn-ea"/>
                          <a:cs typeface="+mn-cs"/>
                        </a:rPr>
                        <a:t> mercadinhos de bairro</a:t>
                      </a:r>
                      <a:r>
                        <a:rPr lang="pt-BR" sz="1800" b="0" i="0" kern="1200" dirty="0" smtClean="0">
                          <a:solidFill>
                            <a:schemeClr val="dk1"/>
                          </a:solidFill>
                          <a:effectLst/>
                          <a:latin typeface="+mn-lt"/>
                          <a:ea typeface="+mn-ea"/>
                          <a:cs typeface="+mn-cs"/>
                        </a:rPr>
                        <a:t> </a:t>
                      </a:r>
                      <a:r>
                        <a:rPr lang="pt-BR" sz="1800" b="1" i="0" kern="1200" dirty="0" smtClean="0">
                          <a:solidFill>
                            <a:schemeClr val="dk1"/>
                          </a:solidFill>
                          <a:effectLst/>
                          <a:latin typeface="+mn-lt"/>
                          <a:ea typeface="+mn-ea"/>
                          <a:cs typeface="+mn-cs"/>
                        </a:rPr>
                        <a:t>Além de mais 10 formas de ganhos pelo sistema.</a:t>
                      </a:r>
                    </a:p>
                    <a:p>
                      <a:r>
                        <a:rPr lang="pt-BR" sz="1800" b="1" i="0" kern="1200" dirty="0" smtClean="0">
                          <a:solidFill>
                            <a:schemeClr val="dk1"/>
                          </a:solidFill>
                          <a:effectLst/>
                          <a:latin typeface="+mn-lt"/>
                          <a:ea typeface="+mn-ea"/>
                          <a:cs typeface="+mn-cs"/>
                        </a:rPr>
                        <a:t>E mais o Programa</a:t>
                      </a:r>
                      <a:r>
                        <a:rPr lang="pt-BR" sz="1800" b="1" i="0" kern="1200" baseline="0" dirty="0" smtClean="0">
                          <a:solidFill>
                            <a:schemeClr val="dk1"/>
                          </a:solidFill>
                          <a:effectLst/>
                          <a:latin typeface="+mn-lt"/>
                          <a:ea typeface="+mn-ea"/>
                          <a:cs typeface="+mn-cs"/>
                        </a:rPr>
                        <a:t>;</a:t>
                      </a:r>
                      <a:endParaRPr lang="pt-BR" sz="1800" b="0" i="0" kern="1200" dirty="0" smtClean="0">
                        <a:solidFill>
                          <a:schemeClr val="dk1"/>
                        </a:solidFill>
                        <a:effectLst/>
                        <a:latin typeface="+mn-lt"/>
                        <a:ea typeface="+mn-ea"/>
                        <a:cs typeface="+mn-cs"/>
                      </a:endParaRPr>
                    </a:p>
                    <a:p>
                      <a:r>
                        <a:rPr lang="pt-BR" sz="1800" b="1" i="0" kern="1200" dirty="0" smtClean="0">
                          <a:solidFill>
                            <a:schemeClr val="dk1"/>
                          </a:solidFill>
                          <a:effectLst/>
                          <a:latin typeface="+mn-lt"/>
                          <a:ea typeface="+mn-ea"/>
                          <a:cs typeface="+mn-cs"/>
                        </a:rPr>
                        <a:t>CESTA BÁSICA  REMUNERADA &amp; PERSONALIZADA</a:t>
                      </a:r>
                      <a:r>
                        <a:rPr lang="pt-BR" sz="1800" b="1" i="0" kern="1200" baseline="0" dirty="0" smtClean="0">
                          <a:solidFill>
                            <a:schemeClr val="dk1"/>
                          </a:solidFill>
                          <a:effectLst/>
                          <a:latin typeface="+mn-lt"/>
                          <a:ea typeface="+mn-ea"/>
                          <a:cs typeface="+mn-cs"/>
                        </a:rPr>
                        <a:t> no plano A.</a:t>
                      </a:r>
                      <a:endParaRPr lang="pt-BR" sz="1800" b="0" i="0" kern="1200" dirty="0" smtClean="0">
                        <a:solidFill>
                          <a:schemeClr val="dk1"/>
                        </a:solidFill>
                        <a:effectLst/>
                        <a:latin typeface="+mn-lt"/>
                        <a:ea typeface="+mn-ea"/>
                        <a:cs typeface="+mn-cs"/>
                      </a:endParaRPr>
                    </a:p>
                  </a:txBody>
                  <a:tcPr/>
                </a:tc>
                <a:extLst>
                  <a:ext uri="{0D108BD9-81ED-4DB2-BD59-A6C34878D82A}">
                    <a16:rowId xmlns:a16="http://schemas.microsoft.com/office/drawing/2014/main" val="4221435597"/>
                  </a:ext>
                </a:extLst>
              </a:tr>
            </a:tbl>
          </a:graphicData>
        </a:graphic>
      </p:graphicFrame>
      <p:pic>
        <p:nvPicPr>
          <p:cNvPr id="7" name="Image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4085" y="353962"/>
            <a:ext cx="4901787" cy="25367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Image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5872" y="353963"/>
            <a:ext cx="4841821" cy="2536721"/>
          </a:xfrm>
          <a:prstGeom prst="rect">
            <a:avLst/>
          </a:prstGeom>
        </p:spPr>
      </p:pic>
    </p:spTree>
    <p:extLst>
      <p:ext uri="{BB962C8B-B14F-4D97-AF65-F5344CB8AC3E}">
        <p14:creationId xmlns:p14="http://schemas.microsoft.com/office/powerpoint/2010/main" val="2388717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1" y="545690"/>
            <a:ext cx="10503670" cy="1307558"/>
          </a:xfrm>
        </p:spPr>
        <p:txBody>
          <a:bodyPr/>
          <a:lstStyle/>
          <a:p>
            <a:pPr algn="ctr"/>
            <a:r>
              <a:rPr lang="pt-BR" b="1" dirty="0" smtClean="0"/>
              <a:t>COMO FUNCIONA EM 3 </a:t>
            </a:r>
            <a:r>
              <a:rPr lang="pt-BR" b="1" dirty="0" smtClean="0"/>
              <a:t>PASSOS!</a:t>
            </a:r>
            <a:endParaRPr lang="pt-BR" b="1" dirty="0"/>
          </a:p>
        </p:txBody>
      </p:sp>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07758" y="1504336"/>
            <a:ext cx="8343076" cy="468998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584612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957" y="134911"/>
            <a:ext cx="10471468" cy="1049312"/>
          </a:xfrm>
        </p:spPr>
        <p:txBody>
          <a:bodyPr>
            <a:normAutofit/>
          </a:bodyPr>
          <a:lstStyle/>
          <a:p>
            <a:pPr algn="ctr"/>
            <a:r>
              <a:rPr lang="pt-BR" sz="1800" dirty="0">
                <a:solidFill>
                  <a:srgbClr val="FFFF00"/>
                </a:solidFill>
                <a:effectLst>
                  <a:outerShdw blurRad="38100" dist="38100" dir="2700000" algn="tl">
                    <a:srgbClr val="000000">
                      <a:alpha val="43137"/>
                    </a:srgbClr>
                  </a:outerShdw>
                </a:effectLst>
              </a:rPr>
              <a:t>PASSO A PASSO</a:t>
            </a:r>
            <a:br>
              <a:rPr lang="pt-BR" sz="1800" dirty="0">
                <a:solidFill>
                  <a:srgbClr val="FFFF00"/>
                </a:solidFill>
                <a:effectLst>
                  <a:outerShdw blurRad="38100" dist="38100" dir="2700000" algn="tl">
                    <a:srgbClr val="000000">
                      <a:alpha val="43137"/>
                    </a:srgbClr>
                  </a:outerShdw>
                </a:effectLst>
              </a:rPr>
            </a:br>
            <a:r>
              <a:rPr lang="pt-BR" sz="1800" b="1" dirty="0" smtClean="0">
                <a:solidFill>
                  <a:srgbClr val="FF0000"/>
                </a:solidFill>
                <a:effectLst>
                  <a:outerShdw blurRad="38100" dist="38100" dir="2700000" algn="tl">
                    <a:srgbClr val="000000">
                      <a:alpha val="43137"/>
                    </a:srgbClr>
                  </a:outerShdw>
                </a:effectLst>
              </a:rPr>
              <a:t>Veja como </a:t>
            </a:r>
            <a:r>
              <a:rPr lang="pt-BR" sz="1800" b="1" dirty="0">
                <a:solidFill>
                  <a:srgbClr val="FF0000"/>
                </a:solidFill>
                <a:effectLst>
                  <a:outerShdw blurRad="38100" dist="38100" dir="2700000" algn="tl">
                    <a:srgbClr val="000000">
                      <a:alpha val="43137"/>
                    </a:srgbClr>
                  </a:outerShdw>
                </a:effectLst>
              </a:rPr>
              <a:t>funciona em 3 passos?</a:t>
            </a: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2147702593"/>
              </p:ext>
            </p:extLst>
          </p:nvPr>
        </p:nvGraphicFramePr>
        <p:xfrm>
          <a:off x="1" y="16400"/>
          <a:ext cx="12182168" cy="8889958"/>
        </p:xfrm>
        <a:graphic>
          <a:graphicData uri="http://schemas.openxmlformats.org/drawingml/2006/table">
            <a:tbl>
              <a:tblPr firstRow="1" bandRow="1">
                <a:tableStyleId>{5C22544A-7EE6-4342-B048-85BDC9FD1C3A}</a:tableStyleId>
              </a:tblPr>
              <a:tblGrid>
                <a:gridCol w="4106633">
                  <a:extLst>
                    <a:ext uri="{9D8B030D-6E8A-4147-A177-3AD203B41FA5}">
                      <a16:colId xmlns:a16="http://schemas.microsoft.com/office/drawing/2014/main" val="4265443828"/>
                    </a:ext>
                  </a:extLst>
                </a:gridCol>
                <a:gridCol w="4014812">
                  <a:extLst>
                    <a:ext uri="{9D8B030D-6E8A-4147-A177-3AD203B41FA5}">
                      <a16:colId xmlns:a16="http://schemas.microsoft.com/office/drawing/2014/main" val="2718535808"/>
                    </a:ext>
                  </a:extLst>
                </a:gridCol>
                <a:gridCol w="4060723">
                  <a:extLst>
                    <a:ext uri="{9D8B030D-6E8A-4147-A177-3AD203B41FA5}">
                      <a16:colId xmlns:a16="http://schemas.microsoft.com/office/drawing/2014/main" val="1433183581"/>
                    </a:ext>
                  </a:extLst>
                </a:gridCol>
              </a:tblGrid>
              <a:tr h="2050344">
                <a:tc>
                  <a:txBody>
                    <a:bodyPr/>
                    <a:lstStyle/>
                    <a:p>
                      <a:endParaRPr lang="pt-BR" dirty="0"/>
                    </a:p>
                  </a:txBody>
                  <a:tcPr/>
                </a:tc>
                <a:tc>
                  <a:txBody>
                    <a:bodyPr/>
                    <a:lstStyle/>
                    <a:p>
                      <a:endParaRPr lang="pt-BR" dirty="0"/>
                    </a:p>
                  </a:txBody>
                  <a:tcPr/>
                </a:tc>
                <a:tc>
                  <a:txBody>
                    <a:bodyPr/>
                    <a:lstStyle/>
                    <a:p>
                      <a:endParaRPr lang="pt-BR" dirty="0"/>
                    </a:p>
                  </a:txBody>
                  <a:tcPr/>
                </a:tc>
                <a:extLst>
                  <a:ext uri="{0D108BD9-81ED-4DB2-BD59-A6C34878D82A}">
                    <a16:rowId xmlns:a16="http://schemas.microsoft.com/office/drawing/2014/main" val="1339740011"/>
                  </a:ext>
                </a:extLst>
              </a:tr>
              <a:tr h="6839614">
                <a:tc>
                  <a:txBody>
                    <a:bodyPr/>
                    <a:lstStyle/>
                    <a:p>
                      <a:r>
                        <a:rPr lang="pt-BR" sz="1800" b="1" i="0" kern="1200" dirty="0" smtClean="0">
                          <a:solidFill>
                            <a:schemeClr val="dk1"/>
                          </a:solidFill>
                          <a:effectLst/>
                          <a:latin typeface="+mn-lt"/>
                          <a:ea typeface="+mn-ea"/>
                          <a:cs typeface="+mn-cs"/>
                        </a:rPr>
                        <a:t>PRIMEIRO PASSO;</a:t>
                      </a:r>
                      <a:endParaRPr lang="pt-BR" sz="1800" b="0" i="0" kern="1200" dirty="0" smtClean="0">
                        <a:solidFill>
                          <a:schemeClr val="dk1"/>
                        </a:solidFill>
                        <a:effectLst/>
                        <a:latin typeface="+mn-lt"/>
                        <a:ea typeface="+mn-ea"/>
                        <a:cs typeface="+mn-cs"/>
                      </a:endParaRPr>
                    </a:p>
                    <a:p>
                      <a:r>
                        <a:rPr lang="pt-BR" sz="1800" b="1" i="0" kern="1200" dirty="0" smtClean="0">
                          <a:solidFill>
                            <a:schemeClr val="dk1"/>
                          </a:solidFill>
                          <a:effectLst/>
                          <a:latin typeface="+mn-lt"/>
                          <a:ea typeface="+mn-ea"/>
                          <a:cs typeface="+mn-cs"/>
                        </a:rPr>
                        <a:t>Toda caminhada de mil quilômetros começa com o primeiro passo</a:t>
                      </a:r>
                      <a:r>
                        <a:rPr lang="pt-BR" sz="1800" b="1" i="0" kern="1200" baseline="0" dirty="0" smtClean="0">
                          <a:solidFill>
                            <a:schemeClr val="dk1"/>
                          </a:solidFill>
                          <a:effectLst/>
                          <a:latin typeface="+mn-lt"/>
                          <a:ea typeface="+mn-ea"/>
                          <a:cs typeface="+mn-cs"/>
                        </a:rPr>
                        <a:t> </a:t>
                      </a:r>
                      <a:r>
                        <a:rPr lang="pt-BR" sz="1800" b="1" i="0" kern="1200" dirty="0" smtClean="0">
                          <a:solidFill>
                            <a:schemeClr val="dk1"/>
                          </a:solidFill>
                          <a:effectLst/>
                          <a:latin typeface="+mn-lt"/>
                          <a:ea typeface="+mn-ea"/>
                          <a:cs typeface="+mn-cs"/>
                        </a:rPr>
                        <a:t>o </a:t>
                      </a:r>
                      <a:r>
                        <a:rPr lang="pt-BR" sz="1800" b="1" i="0" kern="1200" dirty="0" err="1" smtClean="0">
                          <a:solidFill>
                            <a:schemeClr val="dk1"/>
                          </a:solidFill>
                          <a:effectLst/>
                          <a:latin typeface="+mn-lt"/>
                          <a:ea typeface="+mn-ea"/>
                          <a:cs typeface="+mn-cs"/>
                        </a:rPr>
                        <a:t>pré</a:t>
                      </a:r>
                      <a:r>
                        <a:rPr lang="pt-BR" sz="1800" b="1" i="0" kern="1200" dirty="0" smtClean="0">
                          <a:solidFill>
                            <a:schemeClr val="dk1"/>
                          </a:solidFill>
                          <a:effectLst/>
                          <a:latin typeface="+mn-lt"/>
                          <a:ea typeface="+mn-ea"/>
                          <a:cs typeface="+mn-cs"/>
                        </a:rPr>
                        <a:t>-cadastro é grátis e você já se posiciona no sistema pra ganhar tempo e BÔNU$</a:t>
                      </a:r>
                      <a:r>
                        <a:rPr lang="pt-BR" sz="1800" b="1" i="0" kern="1200" baseline="0" dirty="0" smtClean="0">
                          <a:solidFill>
                            <a:schemeClr val="dk1"/>
                          </a:solidFill>
                          <a:effectLst/>
                          <a:latin typeface="+mn-lt"/>
                          <a:ea typeface="+mn-ea"/>
                          <a:cs typeface="+mn-cs"/>
                        </a:rPr>
                        <a:t> em dinheiro além de brindes e benefícios </a:t>
                      </a:r>
                      <a:r>
                        <a:rPr lang="pt-BR" sz="1800" b="1" i="0" kern="1200" baseline="0" dirty="0" err="1" smtClean="0">
                          <a:solidFill>
                            <a:schemeClr val="dk1"/>
                          </a:solidFill>
                          <a:effectLst/>
                          <a:latin typeface="+mn-lt"/>
                          <a:ea typeface="+mn-ea"/>
                          <a:cs typeface="+mn-cs"/>
                        </a:rPr>
                        <a:t>exclusivo.P</a:t>
                      </a:r>
                      <a:r>
                        <a:rPr lang="pt-BR" sz="1800" b="1" i="0" kern="1200" dirty="0" err="1" smtClean="0">
                          <a:solidFill>
                            <a:schemeClr val="dk1"/>
                          </a:solidFill>
                          <a:effectLst/>
                          <a:latin typeface="+mn-lt"/>
                          <a:ea typeface="+mn-ea"/>
                          <a:cs typeface="+mn-cs"/>
                        </a:rPr>
                        <a:t>ois</a:t>
                      </a:r>
                      <a:r>
                        <a:rPr lang="pt-BR" sz="1800" b="1" i="0" kern="1200" dirty="0" smtClean="0">
                          <a:solidFill>
                            <a:schemeClr val="dk1"/>
                          </a:solidFill>
                          <a:effectLst/>
                          <a:latin typeface="+mn-lt"/>
                          <a:ea typeface="+mn-ea"/>
                          <a:cs typeface="+mn-cs"/>
                        </a:rPr>
                        <a:t> quem chega primeiro pode beber águas mais limpa</a:t>
                      </a:r>
                      <a:r>
                        <a:rPr lang="pt-BR" sz="1800" b="1" i="0" kern="1200" baseline="0" dirty="0" smtClean="0">
                          <a:solidFill>
                            <a:schemeClr val="dk1"/>
                          </a:solidFill>
                          <a:effectLst/>
                          <a:latin typeface="+mn-lt"/>
                          <a:ea typeface="+mn-ea"/>
                          <a:cs typeface="+mn-cs"/>
                        </a:rPr>
                        <a:t> ou pegar a melhor fatia do bolo.</a:t>
                      </a:r>
                      <a:endParaRPr lang="pt-BR" sz="1800" b="0" i="0" kern="1200" dirty="0" smtClean="0">
                        <a:solidFill>
                          <a:schemeClr val="dk1"/>
                        </a:solidFill>
                        <a:effectLst/>
                        <a:latin typeface="+mn-lt"/>
                        <a:ea typeface="+mn-ea"/>
                        <a:cs typeface="+mn-cs"/>
                      </a:endParaRPr>
                    </a:p>
                  </a:txBody>
                  <a:tcPr/>
                </a:tc>
                <a:tc>
                  <a:txBody>
                    <a:bodyPr/>
                    <a:lstStyle/>
                    <a:p>
                      <a:r>
                        <a:rPr lang="pt-BR" dirty="0" smtClean="0">
                          <a:effectLst>
                            <a:outerShdw blurRad="38100" dist="38100" dir="2700000" algn="tl">
                              <a:srgbClr val="000000">
                                <a:alpha val="43137"/>
                              </a:srgbClr>
                            </a:outerShdw>
                          </a:effectLst>
                        </a:rPr>
                        <a:t>SEGUNDO PASSO;</a:t>
                      </a:r>
                    </a:p>
                    <a:p>
                      <a:r>
                        <a:rPr lang="pt-BR" sz="1600" b="1" i="0" kern="1200" dirty="0" smtClean="0">
                          <a:solidFill>
                            <a:schemeClr val="dk1"/>
                          </a:solidFill>
                          <a:effectLst/>
                          <a:latin typeface="+mn-lt"/>
                          <a:ea typeface="+mn-ea"/>
                          <a:cs typeface="+mn-cs"/>
                        </a:rPr>
                        <a:t>TEMOS UM PLANO INICIAL DE ADESÃO</a:t>
                      </a:r>
                      <a:r>
                        <a:rPr lang="pt-BR" sz="1600" b="1" i="0" kern="1200" baseline="0" dirty="0" smtClean="0">
                          <a:solidFill>
                            <a:schemeClr val="dk1"/>
                          </a:solidFill>
                          <a:effectLst/>
                          <a:latin typeface="+mn-lt"/>
                          <a:ea typeface="+mn-ea"/>
                          <a:cs typeface="+mn-cs"/>
                        </a:rPr>
                        <a:t> E </a:t>
                      </a:r>
                      <a:r>
                        <a:rPr lang="pt-BR" sz="1600" b="1" i="0" kern="1200" dirty="0" smtClean="0">
                          <a:solidFill>
                            <a:schemeClr val="dk1"/>
                          </a:solidFill>
                          <a:effectLst/>
                          <a:latin typeface="+mn-lt"/>
                          <a:ea typeface="+mn-ea"/>
                          <a:cs typeface="+mn-cs"/>
                        </a:rPr>
                        <a:t>ATIVAÇÃO COM APENAS r$</a:t>
                      </a:r>
                      <a:r>
                        <a:rPr lang="pt-BR" sz="1600" b="1" i="0" kern="1200" baseline="0" dirty="0" smtClean="0">
                          <a:solidFill>
                            <a:schemeClr val="dk1"/>
                          </a:solidFill>
                          <a:effectLst/>
                          <a:latin typeface="+mn-lt"/>
                          <a:ea typeface="+mn-ea"/>
                          <a:cs typeface="+mn-cs"/>
                        </a:rPr>
                        <a:t> 1</a:t>
                      </a:r>
                      <a:r>
                        <a:rPr lang="pt-BR" sz="1600" b="1" i="0" kern="1200" dirty="0" smtClean="0">
                          <a:solidFill>
                            <a:schemeClr val="dk1"/>
                          </a:solidFill>
                          <a:effectLst/>
                          <a:latin typeface="+mn-lt"/>
                          <a:ea typeface="+mn-ea"/>
                          <a:cs typeface="+mn-cs"/>
                        </a:rPr>
                        <a:t> E UM PERFUME A PARTIR DA VERSÃO 17 ML PARA CONSUMO PRÓPRIO NO MÊS DA ATIVAÇÃO PRA QUEM CUIDA DO BEM ESTAR FINANCEIRO COMO CLIENTE ASSOCIADO NO PLANO "A" INTEGRADO AGORA TAMBÉM AO PROGRAMA CESTA BÁSICA REMUNERADA E PERSONALIZADA E QUALQUER PLANO "B" ESCOLHIDO.</a:t>
                      </a:r>
                      <a:endParaRPr lang="pt-BR" sz="1600" b="0" i="0" kern="1200" dirty="0" smtClean="0">
                        <a:solidFill>
                          <a:schemeClr val="dk1"/>
                        </a:solidFill>
                        <a:effectLst/>
                        <a:latin typeface="+mn-lt"/>
                        <a:ea typeface="+mn-ea"/>
                        <a:cs typeface="+mn-cs"/>
                      </a:endParaRPr>
                    </a:p>
                  </a:txBody>
                  <a:tcPr/>
                </a:tc>
                <a:tc>
                  <a:txBody>
                    <a:bodyPr/>
                    <a:lstStyle/>
                    <a:p>
                      <a:r>
                        <a:rPr lang="pt-BR" sz="1600" dirty="0" smtClean="0">
                          <a:effectLst>
                            <a:outerShdw blurRad="38100" dist="38100" dir="2700000" algn="tl">
                              <a:srgbClr val="000000">
                                <a:alpha val="43137"/>
                              </a:srgbClr>
                            </a:outerShdw>
                          </a:effectLst>
                        </a:rPr>
                        <a:t>TERCEIRO PASSO;</a:t>
                      </a:r>
                    </a:p>
                    <a:p>
                      <a:r>
                        <a:rPr lang="pt-BR" sz="1600" dirty="0" smtClean="0">
                          <a:effectLst>
                            <a:outerShdw blurRad="38100" dist="38100" dir="2700000" algn="tl">
                              <a:srgbClr val="000000">
                                <a:alpha val="43137"/>
                              </a:srgbClr>
                            </a:outerShdw>
                          </a:effectLst>
                        </a:rPr>
                        <a:t>Escolha a</a:t>
                      </a:r>
                      <a:r>
                        <a:rPr lang="pt-BR" sz="1600" baseline="0" dirty="0" smtClean="0">
                          <a:effectLst>
                            <a:outerShdw blurRad="38100" dist="38100" dir="2700000" algn="tl">
                              <a:srgbClr val="000000">
                                <a:alpha val="43137"/>
                              </a:srgbClr>
                            </a:outerShdw>
                          </a:effectLst>
                        </a:rPr>
                        <a:t> forma </a:t>
                      </a:r>
                      <a:r>
                        <a:rPr lang="pt-BR" sz="1600" dirty="0" smtClean="0">
                          <a:effectLst>
                            <a:outerShdw blurRad="38100" dist="38100" dir="2700000" algn="tl">
                              <a:srgbClr val="000000">
                                <a:alpha val="43137"/>
                              </a:srgbClr>
                            </a:outerShdw>
                          </a:effectLst>
                        </a:rPr>
                        <a:t>de atuação no Projeto e indique amigos</a:t>
                      </a:r>
                      <a:r>
                        <a:rPr lang="pt-BR" sz="1600" baseline="0" dirty="0" smtClean="0">
                          <a:effectLst>
                            <a:outerShdw blurRad="38100" dist="38100" dir="2700000" algn="tl">
                              <a:srgbClr val="000000">
                                <a:alpha val="43137"/>
                              </a:srgbClr>
                            </a:outerShdw>
                          </a:effectLst>
                        </a:rPr>
                        <a:t> se achar confortável é pra quem gosta de ganhar mais dinheiro</a:t>
                      </a:r>
                      <a:r>
                        <a:rPr lang="pt-BR" sz="1600" dirty="0" smtClean="0">
                          <a:effectLst>
                            <a:outerShdw blurRad="38100" dist="38100" dir="2700000" algn="tl">
                              <a:srgbClr val="000000">
                                <a:alpha val="43137"/>
                              </a:srgbClr>
                            </a:outerShdw>
                          </a:effectLst>
                        </a:rPr>
                        <a:t>; </a:t>
                      </a:r>
                    </a:p>
                    <a:p>
                      <a:r>
                        <a:rPr lang="pt-BR" sz="1400" b="0" i="0" kern="1200" dirty="0" smtClean="0">
                          <a:solidFill>
                            <a:schemeClr val="dk1"/>
                          </a:solidFill>
                          <a:effectLst/>
                          <a:latin typeface="+mn-lt"/>
                          <a:ea typeface="+mn-ea"/>
                          <a:cs typeface="+mn-cs"/>
                        </a:rPr>
                        <a:t>1-</a:t>
                      </a:r>
                      <a:r>
                        <a:rPr lang="pt-BR" sz="1400" b="1" i="1" kern="1200" dirty="0" smtClean="0">
                          <a:solidFill>
                            <a:schemeClr val="dk1"/>
                          </a:solidFill>
                          <a:effectLst/>
                          <a:latin typeface="+mn-lt"/>
                          <a:ea typeface="+mn-ea"/>
                          <a:cs typeface="+mn-cs"/>
                        </a:rPr>
                        <a:t>Cliente Associado</a:t>
                      </a:r>
                      <a:endParaRPr lang="pt-BR" sz="1400" b="0" i="0" kern="1200" dirty="0" smtClean="0">
                        <a:solidFill>
                          <a:schemeClr val="dk1"/>
                        </a:solidFill>
                        <a:effectLst/>
                        <a:latin typeface="+mn-lt"/>
                        <a:ea typeface="+mn-ea"/>
                        <a:cs typeface="+mn-cs"/>
                      </a:endParaRPr>
                    </a:p>
                    <a:p>
                      <a:r>
                        <a:rPr lang="pt-BR" sz="1400" b="1" i="1" kern="1200" dirty="0" smtClean="0">
                          <a:solidFill>
                            <a:schemeClr val="dk1"/>
                          </a:solidFill>
                          <a:effectLst/>
                          <a:latin typeface="+mn-lt"/>
                          <a:ea typeface="+mn-ea"/>
                          <a:cs typeface="+mn-cs"/>
                        </a:rPr>
                        <a:t>2-Cesta Básica Remunerada</a:t>
                      </a:r>
                      <a:endParaRPr lang="pt-BR" sz="1400" b="0" i="0" kern="1200" dirty="0" smtClean="0">
                        <a:solidFill>
                          <a:schemeClr val="dk1"/>
                        </a:solidFill>
                        <a:effectLst/>
                        <a:latin typeface="+mn-lt"/>
                        <a:ea typeface="+mn-ea"/>
                        <a:cs typeface="+mn-cs"/>
                      </a:endParaRPr>
                    </a:p>
                    <a:p>
                      <a:r>
                        <a:rPr lang="pt-BR" sz="1400" b="1" i="1" kern="1200" dirty="0" smtClean="0">
                          <a:solidFill>
                            <a:schemeClr val="dk1"/>
                          </a:solidFill>
                          <a:effectLst/>
                          <a:latin typeface="+mn-lt"/>
                          <a:ea typeface="+mn-ea"/>
                          <a:cs typeface="+mn-cs"/>
                        </a:rPr>
                        <a:t>Agora confira os planos B integrado;</a:t>
                      </a:r>
                      <a:endParaRPr lang="pt-BR" sz="1400" b="0" i="0" kern="1200" dirty="0" smtClean="0">
                        <a:solidFill>
                          <a:schemeClr val="dk1"/>
                        </a:solidFill>
                        <a:effectLst/>
                        <a:latin typeface="+mn-lt"/>
                        <a:ea typeface="+mn-ea"/>
                        <a:cs typeface="+mn-cs"/>
                      </a:endParaRPr>
                    </a:p>
                    <a:p>
                      <a:r>
                        <a:rPr lang="pt-BR" sz="1400" b="1" i="1" kern="1200" dirty="0" smtClean="0">
                          <a:solidFill>
                            <a:schemeClr val="dk1"/>
                          </a:solidFill>
                          <a:effectLst/>
                          <a:latin typeface="+mn-lt"/>
                          <a:ea typeface="+mn-ea"/>
                          <a:cs typeface="+mn-cs"/>
                        </a:rPr>
                        <a:t>3-Mkt /Empreendedor</a:t>
                      </a:r>
                      <a:endParaRPr lang="pt-BR" sz="1400" b="0" i="0" kern="1200" dirty="0" smtClean="0">
                        <a:solidFill>
                          <a:schemeClr val="dk1"/>
                        </a:solidFill>
                        <a:effectLst/>
                        <a:latin typeface="+mn-lt"/>
                        <a:ea typeface="+mn-ea"/>
                        <a:cs typeface="+mn-cs"/>
                      </a:endParaRPr>
                    </a:p>
                    <a:p>
                      <a:r>
                        <a:rPr lang="pt-BR" sz="1400" b="1" i="1" kern="1200" dirty="0" smtClean="0">
                          <a:solidFill>
                            <a:schemeClr val="dk1"/>
                          </a:solidFill>
                          <a:effectLst/>
                          <a:latin typeface="+mn-lt"/>
                          <a:ea typeface="+mn-ea"/>
                          <a:cs typeface="+mn-cs"/>
                        </a:rPr>
                        <a:t>4-Mkt/Consumidor inteligente </a:t>
                      </a:r>
                      <a:endParaRPr lang="pt-BR" sz="1400" b="0" i="0" kern="1200" dirty="0" smtClean="0">
                        <a:solidFill>
                          <a:schemeClr val="dk1"/>
                        </a:solidFill>
                        <a:effectLst/>
                        <a:latin typeface="+mn-lt"/>
                        <a:ea typeface="+mn-ea"/>
                        <a:cs typeface="+mn-cs"/>
                      </a:endParaRPr>
                    </a:p>
                    <a:p>
                      <a:r>
                        <a:rPr lang="pt-BR" sz="1400" b="1" i="1" kern="1200" dirty="0" smtClean="0">
                          <a:solidFill>
                            <a:schemeClr val="dk1"/>
                          </a:solidFill>
                          <a:effectLst/>
                          <a:latin typeface="+mn-lt"/>
                          <a:ea typeface="+mn-ea"/>
                          <a:cs typeface="+mn-cs"/>
                        </a:rPr>
                        <a:t>5-RM/Brasil</a:t>
                      </a:r>
                      <a:endParaRPr lang="pt-BR" sz="1400" b="0" i="0" kern="1200" dirty="0" smtClean="0">
                        <a:solidFill>
                          <a:schemeClr val="dk1"/>
                        </a:solidFill>
                        <a:effectLst/>
                        <a:latin typeface="+mn-lt"/>
                        <a:ea typeface="+mn-ea"/>
                        <a:cs typeface="+mn-cs"/>
                      </a:endParaRPr>
                    </a:p>
                    <a:p>
                      <a:r>
                        <a:rPr lang="pt-BR" sz="1400" b="1" i="1" kern="1200" dirty="0" smtClean="0">
                          <a:solidFill>
                            <a:schemeClr val="dk1"/>
                          </a:solidFill>
                          <a:effectLst/>
                          <a:latin typeface="+mn-lt"/>
                          <a:ea typeface="+mn-ea"/>
                          <a:cs typeface="+mn-cs"/>
                        </a:rPr>
                        <a:t>6-Alunos remunerado</a:t>
                      </a:r>
                      <a:endParaRPr lang="pt-BR" sz="1400" b="0" i="0" kern="1200" dirty="0" smtClean="0">
                        <a:solidFill>
                          <a:schemeClr val="dk1"/>
                        </a:solidFill>
                        <a:effectLst/>
                        <a:latin typeface="+mn-lt"/>
                        <a:ea typeface="+mn-ea"/>
                        <a:cs typeface="+mn-cs"/>
                      </a:endParaRPr>
                    </a:p>
                    <a:p>
                      <a:r>
                        <a:rPr lang="pt-BR" sz="1400" b="1" i="1" kern="1200" dirty="0" smtClean="0">
                          <a:solidFill>
                            <a:schemeClr val="dk1"/>
                          </a:solidFill>
                          <a:effectLst/>
                          <a:latin typeface="+mn-lt"/>
                          <a:ea typeface="+mn-ea"/>
                          <a:cs typeface="+mn-cs"/>
                        </a:rPr>
                        <a:t>7-Anúncios remunerado</a:t>
                      </a:r>
                      <a:endParaRPr lang="pt-BR" sz="1400" b="0" i="0" kern="1200" dirty="0" smtClean="0">
                        <a:solidFill>
                          <a:schemeClr val="dk1"/>
                        </a:solidFill>
                        <a:effectLst/>
                        <a:latin typeface="+mn-lt"/>
                        <a:ea typeface="+mn-ea"/>
                        <a:cs typeface="+mn-cs"/>
                      </a:endParaRPr>
                    </a:p>
                    <a:p>
                      <a:r>
                        <a:rPr lang="pt-BR" sz="1400" b="1" i="1" kern="1200" dirty="0" smtClean="0">
                          <a:solidFill>
                            <a:schemeClr val="dk1"/>
                          </a:solidFill>
                          <a:effectLst/>
                          <a:latin typeface="+mn-lt"/>
                          <a:ea typeface="+mn-ea"/>
                          <a:cs typeface="+mn-cs"/>
                        </a:rPr>
                        <a:t>8-Recarga Bônus</a:t>
                      </a:r>
                      <a:endParaRPr lang="pt-BR" sz="1400" b="0" i="0" kern="1200" dirty="0" smtClean="0">
                        <a:solidFill>
                          <a:schemeClr val="dk1"/>
                        </a:solidFill>
                        <a:effectLst/>
                        <a:latin typeface="+mn-lt"/>
                        <a:ea typeface="+mn-ea"/>
                        <a:cs typeface="+mn-cs"/>
                      </a:endParaRPr>
                    </a:p>
                    <a:p>
                      <a:r>
                        <a:rPr lang="pt-BR" sz="1400" b="1" i="1" kern="1200" dirty="0" smtClean="0">
                          <a:solidFill>
                            <a:schemeClr val="dk1"/>
                          </a:solidFill>
                          <a:effectLst/>
                          <a:latin typeface="+mn-lt"/>
                          <a:ea typeface="+mn-ea"/>
                          <a:cs typeface="+mn-cs"/>
                        </a:rPr>
                        <a:t>9-Serviços Online Remunerado</a:t>
                      </a:r>
                      <a:endParaRPr lang="pt-BR" sz="1400" b="0" i="0" kern="1200" dirty="0" smtClean="0">
                        <a:solidFill>
                          <a:schemeClr val="dk1"/>
                        </a:solidFill>
                        <a:effectLst/>
                        <a:latin typeface="+mn-lt"/>
                        <a:ea typeface="+mn-ea"/>
                        <a:cs typeface="+mn-cs"/>
                      </a:endParaRPr>
                    </a:p>
                    <a:p>
                      <a:r>
                        <a:rPr lang="pt-BR" sz="1400" b="1" i="1" kern="1200" dirty="0" smtClean="0">
                          <a:solidFill>
                            <a:schemeClr val="dk1"/>
                          </a:solidFill>
                          <a:effectLst/>
                          <a:latin typeface="+mn-lt"/>
                          <a:ea typeface="+mn-ea"/>
                          <a:cs typeface="+mn-cs"/>
                        </a:rPr>
                        <a:t>10-Folheados Remunerado</a:t>
                      </a:r>
                      <a:endParaRPr lang="pt-BR" sz="1400" b="0" i="0" kern="1200" dirty="0" smtClean="0">
                        <a:solidFill>
                          <a:schemeClr val="dk1"/>
                        </a:solidFill>
                        <a:effectLst/>
                        <a:latin typeface="+mn-lt"/>
                        <a:ea typeface="+mn-ea"/>
                        <a:cs typeface="+mn-cs"/>
                      </a:endParaRPr>
                    </a:p>
                    <a:p>
                      <a:r>
                        <a:rPr lang="pt-BR" sz="1400" b="1" i="1" kern="1200" dirty="0" smtClean="0">
                          <a:solidFill>
                            <a:schemeClr val="dk1"/>
                          </a:solidFill>
                          <a:effectLst/>
                          <a:latin typeface="+mn-lt"/>
                          <a:ea typeface="+mn-ea"/>
                          <a:cs typeface="+mn-cs"/>
                        </a:rPr>
                        <a:t>11-Sócio Investidor</a:t>
                      </a:r>
                      <a:endParaRPr lang="pt-BR" sz="1400" b="0" i="0" kern="1200" dirty="0" smtClean="0">
                        <a:solidFill>
                          <a:schemeClr val="dk1"/>
                        </a:solidFill>
                        <a:effectLst/>
                        <a:latin typeface="+mn-lt"/>
                        <a:ea typeface="+mn-ea"/>
                        <a:cs typeface="+mn-cs"/>
                      </a:endParaRPr>
                    </a:p>
                    <a:p>
                      <a:r>
                        <a:rPr lang="pt-BR" sz="1400" b="1" i="1" kern="1200" dirty="0" smtClean="0">
                          <a:solidFill>
                            <a:schemeClr val="dk1"/>
                          </a:solidFill>
                          <a:effectLst/>
                          <a:latin typeface="+mn-lt"/>
                          <a:ea typeface="+mn-ea"/>
                          <a:cs typeface="+mn-cs"/>
                        </a:rPr>
                        <a:t>12-Serviço por assinatura</a:t>
                      </a:r>
                      <a:endParaRPr lang="pt-BR" sz="1400" b="0" i="0" kern="1200" dirty="0" smtClean="0">
                        <a:solidFill>
                          <a:schemeClr val="dk1"/>
                        </a:solidFill>
                        <a:effectLst/>
                        <a:latin typeface="+mn-lt"/>
                        <a:ea typeface="+mn-ea"/>
                        <a:cs typeface="+mn-cs"/>
                      </a:endParaRPr>
                    </a:p>
                    <a:p>
                      <a:r>
                        <a:rPr lang="pt-BR" sz="1400" b="1" i="1" kern="1200" dirty="0" smtClean="0">
                          <a:solidFill>
                            <a:schemeClr val="dk1"/>
                          </a:solidFill>
                          <a:effectLst/>
                          <a:latin typeface="+mn-lt"/>
                          <a:ea typeface="+mn-ea"/>
                          <a:cs typeface="+mn-cs"/>
                        </a:rPr>
                        <a:t>13-Ebooks Remunerado.</a:t>
                      </a:r>
                      <a:endParaRPr lang="pt-BR" sz="1400" b="0" i="0" kern="1200" dirty="0" smtClean="0">
                        <a:solidFill>
                          <a:schemeClr val="dk1"/>
                        </a:solidFill>
                        <a:effectLst/>
                        <a:latin typeface="+mn-lt"/>
                        <a:ea typeface="+mn-ea"/>
                        <a:cs typeface="+mn-cs"/>
                      </a:endParaRPr>
                    </a:p>
                    <a:p>
                      <a:r>
                        <a:rPr lang="pt-BR" sz="1400" b="1" i="1" kern="1200" dirty="0" smtClean="0">
                          <a:solidFill>
                            <a:schemeClr val="dk1"/>
                          </a:solidFill>
                          <a:effectLst/>
                          <a:latin typeface="+mn-lt"/>
                          <a:ea typeface="+mn-ea"/>
                          <a:cs typeface="+mn-cs"/>
                        </a:rPr>
                        <a:t>14-BSB</a:t>
                      </a:r>
                      <a:r>
                        <a:rPr lang="pt-BR" sz="1400" b="1" i="1" kern="1200" baseline="0" dirty="0" smtClean="0">
                          <a:solidFill>
                            <a:schemeClr val="dk1"/>
                          </a:solidFill>
                          <a:effectLst/>
                          <a:latin typeface="+mn-lt"/>
                          <a:ea typeface="+mn-ea"/>
                          <a:cs typeface="+mn-cs"/>
                        </a:rPr>
                        <a:t> Milhas</a:t>
                      </a:r>
                      <a:r>
                        <a:rPr lang="pt-BR" sz="1400" b="1" i="1" kern="1200" dirty="0" smtClean="0">
                          <a:solidFill>
                            <a:schemeClr val="dk1"/>
                          </a:solidFill>
                          <a:effectLst/>
                          <a:latin typeface="+mn-lt"/>
                          <a:ea typeface="+mn-ea"/>
                          <a:cs typeface="+mn-cs"/>
                        </a:rPr>
                        <a:t> Viagens.</a:t>
                      </a:r>
                    </a:p>
                    <a:p>
                      <a:r>
                        <a:rPr lang="pt-BR" sz="1400" b="1" i="1" kern="1200" dirty="0" smtClean="0">
                          <a:solidFill>
                            <a:schemeClr val="dk1"/>
                          </a:solidFill>
                          <a:effectLst/>
                          <a:latin typeface="+mn-lt"/>
                          <a:ea typeface="+mn-ea"/>
                          <a:cs typeface="+mn-cs"/>
                        </a:rPr>
                        <a:t>15-Cliente Final...</a:t>
                      </a:r>
                      <a:endParaRPr lang="pt-BR" sz="1400" b="0" i="0" kern="1200" dirty="0" smtClean="0">
                        <a:solidFill>
                          <a:schemeClr val="dk1"/>
                        </a:solidFill>
                        <a:effectLst/>
                        <a:latin typeface="+mn-lt"/>
                        <a:ea typeface="+mn-ea"/>
                        <a:cs typeface="+mn-cs"/>
                      </a:endParaRPr>
                    </a:p>
                  </a:txBody>
                  <a:tcPr/>
                </a:tc>
                <a:extLst>
                  <a:ext uri="{0D108BD9-81ED-4DB2-BD59-A6C34878D82A}">
                    <a16:rowId xmlns:a16="http://schemas.microsoft.com/office/drawing/2014/main" val="541104740"/>
                  </a:ext>
                </a:extLst>
              </a:tr>
            </a:tbl>
          </a:graphicData>
        </a:graphic>
      </p:graphicFrame>
      <p:pic>
        <p:nvPicPr>
          <p:cNvPr id="5" name="Imagem 4"/>
          <p:cNvPicPr>
            <a:picLocks noChangeAspect="1"/>
          </p:cNvPicPr>
          <p:nvPr/>
        </p:nvPicPr>
        <p:blipFill>
          <a:blip r:embed="rId3"/>
          <a:stretch>
            <a:fillRect/>
          </a:stretch>
        </p:blipFill>
        <p:spPr>
          <a:xfrm>
            <a:off x="9828" y="1"/>
            <a:ext cx="4119720" cy="2049376"/>
          </a:xfrm>
          <a:prstGeom prst="rect">
            <a:avLst/>
          </a:prstGeom>
        </p:spPr>
      </p:pic>
      <p:pic>
        <p:nvPicPr>
          <p:cNvPr id="6" name="Imagem 5"/>
          <p:cNvPicPr>
            <a:picLocks noChangeAspect="1"/>
          </p:cNvPicPr>
          <p:nvPr/>
        </p:nvPicPr>
        <p:blipFill>
          <a:blip r:embed="rId4"/>
          <a:stretch>
            <a:fillRect/>
          </a:stretch>
        </p:blipFill>
        <p:spPr>
          <a:xfrm>
            <a:off x="4139375" y="16400"/>
            <a:ext cx="3991037" cy="2049376"/>
          </a:xfrm>
          <a:prstGeom prst="rect">
            <a:avLst/>
          </a:prstGeom>
        </p:spPr>
      </p:pic>
      <p:pic>
        <p:nvPicPr>
          <p:cNvPr id="7" name="Imagem 6"/>
          <p:cNvPicPr>
            <a:picLocks noChangeAspect="1"/>
          </p:cNvPicPr>
          <p:nvPr/>
        </p:nvPicPr>
        <p:blipFill>
          <a:blip r:embed="rId5"/>
          <a:stretch>
            <a:fillRect/>
          </a:stretch>
        </p:blipFill>
        <p:spPr>
          <a:xfrm>
            <a:off x="8111294" y="-93181"/>
            <a:ext cx="4080705" cy="2142558"/>
          </a:xfrm>
          <a:prstGeom prst="rect">
            <a:avLst/>
          </a:prstGeom>
        </p:spPr>
      </p:pic>
    </p:spTree>
    <p:extLst>
      <p:ext uri="{BB962C8B-B14F-4D97-AF65-F5344CB8AC3E}">
        <p14:creationId xmlns:p14="http://schemas.microsoft.com/office/powerpoint/2010/main" val="2715594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Íon">
  <a:themeElements>
    <a:clrScheme name="Í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Í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Í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GN4D-PDF (8) (1)</Template>
  <TotalTime>210</TotalTime>
  <Words>1091</Words>
  <Application>Microsoft Office PowerPoint</Application>
  <PresentationFormat>Widescreen</PresentationFormat>
  <Paragraphs>74</Paragraphs>
  <Slides>14</Slides>
  <Notes>4</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14</vt:i4>
      </vt:variant>
    </vt:vector>
  </HeadingPairs>
  <TitlesOfParts>
    <vt:vector size="20" baseType="lpstr">
      <vt:lpstr>Arial</vt:lpstr>
      <vt:lpstr>Calibri</vt:lpstr>
      <vt:lpstr>Century Gothic</vt:lpstr>
      <vt:lpstr>Raleway</vt:lpstr>
      <vt:lpstr>Wingdings 3</vt:lpstr>
      <vt:lpstr>Íon</vt:lpstr>
      <vt:lpstr>GN4D PARFUMS Grupo de Negócios Na Quarta Dimensão! Um projeto com um plano de negócios e até 15 planos Integrado com empresas parceira. Talvez tenha um ótimo plano pra atender tuas necessidades extra ou extraordinária.</vt:lpstr>
      <vt:lpstr>COMECE AGORA MESMO NÃO TEM KIT INICIAL </vt:lpstr>
      <vt:lpstr>COM APENAS R$1,00 DE ADESÃO E ATIVAÇÃO PARA A MANUTENÇÃO MENSAL </vt:lpstr>
      <vt:lpstr>COMO E ONDE COMPRAR?</vt:lpstr>
      <vt:lpstr>NOSSO MODELO DE NEGÓCIO! </vt:lpstr>
      <vt:lpstr>Apresentação do PowerPoint</vt:lpstr>
      <vt:lpstr>  CONHEÇA OS NOVOS PLANOS QUE EMBORA SEJAM SEMELHANTES TEM DIFERENÇA NOS DETALHES!  </vt:lpstr>
      <vt:lpstr>COMO FUNCIONA EM 3 PASSOS!</vt:lpstr>
      <vt:lpstr>PASSO A PASSO Veja como funciona em 3 passos?</vt:lpstr>
      <vt:lpstr>COM BÔNUS EM DINHEIRO NAS COMPRAS ALÉM DE PONTOS COMO BRINDES EXCLUSIVO que serão trocados por dinheiro ou produtos NO PLANO DE CARREIRA através do sistema de pontuação acumulada que não zera.</vt:lpstr>
      <vt:lpstr>NOSSA PROPOSTA DE NEGÓCIO </vt:lpstr>
      <vt:lpstr>NOSSO CARRO CHEFE E ELINHA DE FRENTE NO SETOR DE PERFUMARIA FINA E COSMÉTICOS E DERMOCOSMÉTICOS EM GERAL</vt:lpstr>
      <vt:lpstr>NOSSO PÚBLICO ALVO </vt:lpstr>
      <vt:lpstr>Pronto o que podemos fazer para fecharmos agora?  PROCURE A PESSOA QUE TE CONVIDOU OU UM DOS NOSSOS ADMINISTRADORES PARA O ACOMPANHAMENTO E  “SEJA BEM VINDO”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GRUPO N4D Parfums Grupo de Negócios Na Quarta Dimensão  Com o MMN INTEGRADO a Partir de Casa Um projeto de negócios com até 14 planos Integrado com empresas parceira. Talvez tenha um ótimo plano pra atender tuas necessidades extras ou imediatas!</dc:title>
  <dc:creator>Amazone</dc:creator>
  <cp:lastModifiedBy>Amazone</cp:lastModifiedBy>
  <cp:revision>28</cp:revision>
  <dcterms:created xsi:type="dcterms:W3CDTF">2025-02-07T19:08:47Z</dcterms:created>
  <dcterms:modified xsi:type="dcterms:W3CDTF">2026-05-19T20:14:44Z</dcterms:modified>
  <cp:contentStatus/>
</cp:coreProperties>
</file>